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2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6" r:id="rId10"/>
    <p:sldId id="267" r:id="rId11"/>
    <p:sldId id="268" r:id="rId12"/>
    <p:sldId id="264" r:id="rId13"/>
    <p:sldId id="265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959"/>
    <p:restoredTop sz="88178"/>
  </p:normalViewPr>
  <p:slideViewPr>
    <p:cSldViewPr snapToGrid="0">
      <p:cViewPr varScale="1">
        <p:scale>
          <a:sx n="167" d="100"/>
          <a:sy n="167" d="100"/>
        </p:scale>
        <p:origin x="144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obachone" TargetMode="External"/><Relationship Id="rId2" Type="http://schemas.openxmlformats.org/officeDocument/2006/relationships/hyperlink" Target="http://www.linkedin.com/in/jeremy-obach" TargetMode="External"/><Relationship Id="rId1" Type="http://schemas.openxmlformats.org/officeDocument/2006/relationships/hyperlink" Target="mailto:Jeremy.Obach@gmail.com" TargetMode="External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obachone" TargetMode="External"/><Relationship Id="rId2" Type="http://schemas.openxmlformats.org/officeDocument/2006/relationships/hyperlink" Target="http://www.linkedin.com/in/jeremy-obach" TargetMode="External"/><Relationship Id="rId1" Type="http://schemas.openxmlformats.org/officeDocument/2006/relationships/hyperlink" Target="mailto:Jeremy.Obach@gmail.com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6_2">
  <dgm:title val=""/>
  <dgm:desc val=""/>
  <dgm:catLst>
    <dgm:cat type="accent6" pri="16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0D62149-F14D-4C2F-A607-BAFFD80ECDE9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bg_accent6_2" csCatId="accent6" phldr="1"/>
      <dgm:spPr/>
      <dgm:t>
        <a:bodyPr/>
        <a:lstStyle/>
        <a:p>
          <a:endParaRPr lang="en-US"/>
        </a:p>
      </dgm:t>
    </dgm:pt>
    <dgm:pt modelId="{7F838A50-0606-4CCE-8E71-1BF886A6C3C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Hypothesis – climate change is reducing pleasant days in EU</a:t>
          </a:r>
        </a:p>
      </dgm:t>
    </dgm:pt>
    <dgm:pt modelId="{D58B4C8F-1E9F-45CD-80F7-C7B9550C98BD}" type="parTrans" cxnId="{C182B8FD-78DD-465B-8570-2E08A10CA19F}">
      <dgm:prSet/>
      <dgm:spPr/>
      <dgm:t>
        <a:bodyPr/>
        <a:lstStyle/>
        <a:p>
          <a:endParaRPr lang="en-US"/>
        </a:p>
      </dgm:t>
    </dgm:pt>
    <dgm:pt modelId="{DB1EEDEC-C0C2-40AF-8C95-95E57F7EF97D}" type="sibTrans" cxnId="{C182B8FD-78DD-465B-8570-2E08A10CA19F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1BD399AF-ECB6-4F00-B50F-4F51A8A0485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Methods chosen – Artificial Neural Network primarily</a:t>
          </a:r>
        </a:p>
      </dgm:t>
    </dgm:pt>
    <dgm:pt modelId="{86751ED9-9DC8-47ED-8C7E-6D3A5837B25B}" type="parTrans" cxnId="{9EF06BC2-06DB-4989-91FA-706386A7E7BC}">
      <dgm:prSet/>
      <dgm:spPr/>
      <dgm:t>
        <a:bodyPr/>
        <a:lstStyle/>
        <a:p>
          <a:endParaRPr lang="en-US"/>
        </a:p>
      </dgm:t>
    </dgm:pt>
    <dgm:pt modelId="{03298EC7-FBDD-44F0-B4AF-8CB6B3BABA35}" type="sibTrans" cxnId="{9EF06BC2-06DB-4989-91FA-706386A7E7BC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CD4691B5-78EC-4DF1-8EEE-C16DA1AC717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Next Steps – refine model, test with real data</a:t>
          </a:r>
        </a:p>
      </dgm:t>
    </dgm:pt>
    <dgm:pt modelId="{1757FA18-5021-4D6F-B478-4C1B332C04AC}" type="parTrans" cxnId="{B336C5CB-7048-4D3E-9342-8E77DEC5AF94}">
      <dgm:prSet/>
      <dgm:spPr/>
      <dgm:t>
        <a:bodyPr/>
        <a:lstStyle/>
        <a:p>
          <a:endParaRPr lang="en-US"/>
        </a:p>
      </dgm:t>
    </dgm:pt>
    <dgm:pt modelId="{899DEF57-A0C5-4E16-89CF-9DC398A19D1A}" type="sibTrans" cxnId="{B336C5CB-7048-4D3E-9342-8E77DEC5AF94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A3F82AC7-D319-49BD-A944-8D79E2D268C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Future Analysis –  Implement Unsupervised ML techniques</a:t>
          </a:r>
        </a:p>
      </dgm:t>
    </dgm:pt>
    <dgm:pt modelId="{C297E280-A696-4132-8091-CA04D6EE13A8}" type="parTrans" cxnId="{A954BF77-62EB-41B7-9B83-0324DBBE3959}">
      <dgm:prSet/>
      <dgm:spPr/>
      <dgm:t>
        <a:bodyPr/>
        <a:lstStyle/>
        <a:p>
          <a:endParaRPr lang="en-US"/>
        </a:p>
      </dgm:t>
    </dgm:pt>
    <dgm:pt modelId="{DC22B108-7BC4-4895-89C0-FA3CD79892FD}" type="sibTrans" cxnId="{A954BF77-62EB-41B7-9B83-0324DBBE3959}">
      <dgm:prSet/>
      <dgm:spPr/>
      <dgm:t>
        <a:bodyPr/>
        <a:lstStyle/>
        <a:p>
          <a:endParaRPr lang="en-US"/>
        </a:p>
      </dgm:t>
    </dgm:pt>
    <dgm:pt modelId="{5DCDBD3F-0D2D-4577-A9D5-DDD35437CEE3}" type="pres">
      <dgm:prSet presAssocID="{D0D62149-F14D-4C2F-A607-BAFFD80ECDE9}" presName="root" presStyleCnt="0">
        <dgm:presLayoutVars>
          <dgm:dir/>
          <dgm:resizeHandles val="exact"/>
        </dgm:presLayoutVars>
      </dgm:prSet>
      <dgm:spPr/>
    </dgm:pt>
    <dgm:pt modelId="{5EB2F522-7F00-4DBF-BA64-3F0F254B11D5}" type="pres">
      <dgm:prSet presAssocID="{D0D62149-F14D-4C2F-A607-BAFFD80ECDE9}" presName="container" presStyleCnt="0">
        <dgm:presLayoutVars>
          <dgm:dir/>
          <dgm:resizeHandles val="exact"/>
        </dgm:presLayoutVars>
      </dgm:prSet>
      <dgm:spPr/>
    </dgm:pt>
    <dgm:pt modelId="{450FED7C-A4EB-45A9-9EE8-5E77D06A1421}" type="pres">
      <dgm:prSet presAssocID="{7F838A50-0606-4CCE-8E71-1BF886A6C3CF}" presName="compNode" presStyleCnt="0"/>
      <dgm:spPr/>
    </dgm:pt>
    <dgm:pt modelId="{D7191769-518C-496F-8F64-A3FFF1EE4DA2}" type="pres">
      <dgm:prSet presAssocID="{7F838A50-0606-4CCE-8E71-1BF886A6C3CF}" presName="iconBgRect" presStyleLbl="bgShp" presStyleIdx="0" presStyleCnt="4"/>
      <dgm:spPr/>
    </dgm:pt>
    <dgm:pt modelId="{95365C05-3E4B-4B7E-98D1-7A86CCC2A07B}" type="pres">
      <dgm:prSet presAssocID="{7F838A50-0606-4CCE-8E71-1BF886A6C3CF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g under Magnifying Glass"/>
        </a:ext>
      </dgm:extLst>
    </dgm:pt>
    <dgm:pt modelId="{D14819C9-B3EC-46CA-A0EB-FA3128430DAF}" type="pres">
      <dgm:prSet presAssocID="{7F838A50-0606-4CCE-8E71-1BF886A6C3CF}" presName="spaceRect" presStyleCnt="0"/>
      <dgm:spPr/>
    </dgm:pt>
    <dgm:pt modelId="{91FC5655-16EB-4415-B21B-52602C38297E}" type="pres">
      <dgm:prSet presAssocID="{7F838A50-0606-4CCE-8E71-1BF886A6C3CF}" presName="textRect" presStyleLbl="revTx" presStyleIdx="0" presStyleCnt="4">
        <dgm:presLayoutVars>
          <dgm:chMax val="1"/>
          <dgm:chPref val="1"/>
        </dgm:presLayoutVars>
      </dgm:prSet>
      <dgm:spPr/>
    </dgm:pt>
    <dgm:pt modelId="{E74B68FA-5DBE-47FD-9969-CE5E5F59E824}" type="pres">
      <dgm:prSet presAssocID="{DB1EEDEC-C0C2-40AF-8C95-95E57F7EF97D}" presName="sibTrans" presStyleLbl="sibTrans2D1" presStyleIdx="0" presStyleCnt="0"/>
      <dgm:spPr/>
    </dgm:pt>
    <dgm:pt modelId="{EA6C8FC4-A1E2-4B27-B4A4-CA97B20F4804}" type="pres">
      <dgm:prSet presAssocID="{1BD399AF-ECB6-4F00-B50F-4F51A8A0485A}" presName="compNode" presStyleCnt="0"/>
      <dgm:spPr/>
    </dgm:pt>
    <dgm:pt modelId="{0FAC2CD4-3219-48B5-A146-CEAC6A3E7871}" type="pres">
      <dgm:prSet presAssocID="{1BD399AF-ECB6-4F00-B50F-4F51A8A0485A}" presName="iconBgRect" presStyleLbl="bgShp" presStyleIdx="1" presStyleCnt="4"/>
      <dgm:spPr/>
    </dgm:pt>
    <dgm:pt modelId="{F7B142A3-C7F0-4C59-BFF1-5497E1B1CA76}" type="pres">
      <dgm:prSet presAssocID="{1BD399AF-ECB6-4F00-B50F-4F51A8A0485A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C0BCFD21-07F2-43E9-8E1D-848F43E9853E}" type="pres">
      <dgm:prSet presAssocID="{1BD399AF-ECB6-4F00-B50F-4F51A8A0485A}" presName="spaceRect" presStyleCnt="0"/>
      <dgm:spPr/>
    </dgm:pt>
    <dgm:pt modelId="{E102C01A-D0E7-4621-BF52-7B70F1EE3765}" type="pres">
      <dgm:prSet presAssocID="{1BD399AF-ECB6-4F00-B50F-4F51A8A0485A}" presName="textRect" presStyleLbl="revTx" presStyleIdx="1" presStyleCnt="4">
        <dgm:presLayoutVars>
          <dgm:chMax val="1"/>
          <dgm:chPref val="1"/>
        </dgm:presLayoutVars>
      </dgm:prSet>
      <dgm:spPr/>
    </dgm:pt>
    <dgm:pt modelId="{B6BF09DB-D6C9-40D4-A036-86C87B8693B3}" type="pres">
      <dgm:prSet presAssocID="{03298EC7-FBDD-44F0-B4AF-8CB6B3BABA35}" presName="sibTrans" presStyleLbl="sibTrans2D1" presStyleIdx="0" presStyleCnt="0"/>
      <dgm:spPr/>
    </dgm:pt>
    <dgm:pt modelId="{B6A42539-C129-4DCE-8A7A-F740E383FDC9}" type="pres">
      <dgm:prSet presAssocID="{CD4691B5-78EC-4DF1-8EEE-C16DA1AC7172}" presName="compNode" presStyleCnt="0"/>
      <dgm:spPr/>
    </dgm:pt>
    <dgm:pt modelId="{F94F78D3-6D0A-4D1C-A8E7-4F2C6B315EEB}" type="pres">
      <dgm:prSet presAssocID="{CD4691B5-78EC-4DF1-8EEE-C16DA1AC7172}" presName="iconBgRect" presStyleLbl="bgShp" presStyleIdx="2" presStyleCnt="4"/>
      <dgm:spPr/>
    </dgm:pt>
    <dgm:pt modelId="{8A05D101-FC39-4D33-B92B-9B831D88FB4F}" type="pres">
      <dgm:prSet presAssocID="{CD4691B5-78EC-4DF1-8EEE-C16DA1AC7172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ootprints"/>
        </a:ext>
      </dgm:extLst>
    </dgm:pt>
    <dgm:pt modelId="{969A8FED-6ECA-4DBE-924B-760B4FBC122C}" type="pres">
      <dgm:prSet presAssocID="{CD4691B5-78EC-4DF1-8EEE-C16DA1AC7172}" presName="spaceRect" presStyleCnt="0"/>
      <dgm:spPr/>
    </dgm:pt>
    <dgm:pt modelId="{75084E8B-1CAA-4B34-B887-BCD4313B2797}" type="pres">
      <dgm:prSet presAssocID="{CD4691B5-78EC-4DF1-8EEE-C16DA1AC7172}" presName="textRect" presStyleLbl="revTx" presStyleIdx="2" presStyleCnt="4">
        <dgm:presLayoutVars>
          <dgm:chMax val="1"/>
          <dgm:chPref val="1"/>
        </dgm:presLayoutVars>
      </dgm:prSet>
      <dgm:spPr/>
    </dgm:pt>
    <dgm:pt modelId="{9591ED75-63F1-4B63-A83E-79740D9BD637}" type="pres">
      <dgm:prSet presAssocID="{899DEF57-A0C5-4E16-89CF-9DC398A19D1A}" presName="sibTrans" presStyleLbl="sibTrans2D1" presStyleIdx="0" presStyleCnt="0"/>
      <dgm:spPr/>
    </dgm:pt>
    <dgm:pt modelId="{6FDAD4B5-023D-458D-A615-E14FE506032B}" type="pres">
      <dgm:prSet presAssocID="{A3F82AC7-D319-49BD-A944-8D79E2D268C8}" presName="compNode" presStyleCnt="0"/>
      <dgm:spPr/>
    </dgm:pt>
    <dgm:pt modelId="{23A5A6BA-97FF-4366-821A-FC3FE3B86F14}" type="pres">
      <dgm:prSet presAssocID="{A3F82AC7-D319-49BD-A944-8D79E2D268C8}" presName="iconBgRect" presStyleLbl="bgShp" presStyleIdx="3" presStyleCnt="4"/>
      <dgm:spPr/>
    </dgm:pt>
    <dgm:pt modelId="{F302A10D-F4C4-4425-AD1F-AE7DBBFEC3B6}" type="pres">
      <dgm:prSet presAssocID="{A3F82AC7-D319-49BD-A944-8D79E2D268C8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B216CE18-74BA-4F39-80B2-A9087185E96B}" type="pres">
      <dgm:prSet presAssocID="{A3F82AC7-D319-49BD-A944-8D79E2D268C8}" presName="spaceRect" presStyleCnt="0"/>
      <dgm:spPr/>
    </dgm:pt>
    <dgm:pt modelId="{4BBFA14E-998C-4B79-93E6-73748971DC0F}" type="pres">
      <dgm:prSet presAssocID="{A3F82AC7-D319-49BD-A944-8D79E2D268C8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F93FDE31-39B9-654C-B41E-F9A17C3FE3A2}" type="presOf" srcId="{A3F82AC7-D319-49BD-A944-8D79E2D268C8}" destId="{4BBFA14E-998C-4B79-93E6-73748971DC0F}" srcOrd="0" destOrd="0" presId="urn:microsoft.com/office/officeart/2018/2/layout/IconCircleList"/>
    <dgm:cxn modelId="{7188F963-09CA-BA47-8C24-E3A1E96A7BBA}" type="presOf" srcId="{899DEF57-A0C5-4E16-89CF-9DC398A19D1A}" destId="{9591ED75-63F1-4B63-A83E-79740D9BD637}" srcOrd="0" destOrd="0" presId="urn:microsoft.com/office/officeart/2018/2/layout/IconCircleList"/>
    <dgm:cxn modelId="{A018D374-A5FB-F142-8BE7-4D6C272145BC}" type="presOf" srcId="{DB1EEDEC-C0C2-40AF-8C95-95E57F7EF97D}" destId="{E74B68FA-5DBE-47FD-9969-CE5E5F59E824}" srcOrd="0" destOrd="0" presId="urn:microsoft.com/office/officeart/2018/2/layout/IconCircleList"/>
    <dgm:cxn modelId="{A954BF77-62EB-41B7-9B83-0324DBBE3959}" srcId="{D0D62149-F14D-4C2F-A607-BAFFD80ECDE9}" destId="{A3F82AC7-D319-49BD-A944-8D79E2D268C8}" srcOrd="3" destOrd="0" parTransId="{C297E280-A696-4132-8091-CA04D6EE13A8}" sibTransId="{DC22B108-7BC4-4895-89C0-FA3CD79892FD}"/>
    <dgm:cxn modelId="{34FE4E85-DD6C-9A48-8157-F5527B2FAD3D}" type="presOf" srcId="{7F838A50-0606-4CCE-8E71-1BF886A6C3CF}" destId="{91FC5655-16EB-4415-B21B-52602C38297E}" srcOrd="0" destOrd="0" presId="urn:microsoft.com/office/officeart/2018/2/layout/IconCircleList"/>
    <dgm:cxn modelId="{983AAB8D-AD4B-7049-83BF-265EC1E3DBFC}" type="presOf" srcId="{03298EC7-FBDD-44F0-B4AF-8CB6B3BABA35}" destId="{B6BF09DB-D6C9-40D4-A036-86C87B8693B3}" srcOrd="0" destOrd="0" presId="urn:microsoft.com/office/officeart/2018/2/layout/IconCircleList"/>
    <dgm:cxn modelId="{0907F0A5-CB60-CE4D-85AE-360454CC69BE}" type="presOf" srcId="{D0D62149-F14D-4C2F-A607-BAFFD80ECDE9}" destId="{5DCDBD3F-0D2D-4577-A9D5-DDD35437CEE3}" srcOrd="0" destOrd="0" presId="urn:microsoft.com/office/officeart/2018/2/layout/IconCircleList"/>
    <dgm:cxn modelId="{AD42C6BD-FD06-9B48-B8C1-360E2C23B6A5}" type="presOf" srcId="{CD4691B5-78EC-4DF1-8EEE-C16DA1AC7172}" destId="{75084E8B-1CAA-4B34-B887-BCD4313B2797}" srcOrd="0" destOrd="0" presId="urn:microsoft.com/office/officeart/2018/2/layout/IconCircleList"/>
    <dgm:cxn modelId="{9EF06BC2-06DB-4989-91FA-706386A7E7BC}" srcId="{D0D62149-F14D-4C2F-A607-BAFFD80ECDE9}" destId="{1BD399AF-ECB6-4F00-B50F-4F51A8A0485A}" srcOrd="1" destOrd="0" parTransId="{86751ED9-9DC8-47ED-8C7E-6D3A5837B25B}" sibTransId="{03298EC7-FBDD-44F0-B4AF-8CB6B3BABA35}"/>
    <dgm:cxn modelId="{B336C5CB-7048-4D3E-9342-8E77DEC5AF94}" srcId="{D0D62149-F14D-4C2F-A607-BAFFD80ECDE9}" destId="{CD4691B5-78EC-4DF1-8EEE-C16DA1AC7172}" srcOrd="2" destOrd="0" parTransId="{1757FA18-5021-4D6F-B478-4C1B332C04AC}" sibTransId="{899DEF57-A0C5-4E16-89CF-9DC398A19D1A}"/>
    <dgm:cxn modelId="{059615E2-8BA8-1F42-B7B9-F87206BA72E8}" type="presOf" srcId="{1BD399AF-ECB6-4F00-B50F-4F51A8A0485A}" destId="{E102C01A-D0E7-4621-BF52-7B70F1EE3765}" srcOrd="0" destOrd="0" presId="urn:microsoft.com/office/officeart/2018/2/layout/IconCircleList"/>
    <dgm:cxn modelId="{C182B8FD-78DD-465B-8570-2E08A10CA19F}" srcId="{D0D62149-F14D-4C2F-A607-BAFFD80ECDE9}" destId="{7F838A50-0606-4CCE-8E71-1BF886A6C3CF}" srcOrd="0" destOrd="0" parTransId="{D58B4C8F-1E9F-45CD-80F7-C7B9550C98BD}" sibTransId="{DB1EEDEC-C0C2-40AF-8C95-95E57F7EF97D}"/>
    <dgm:cxn modelId="{A19800B2-4B83-6F4F-A7EA-AD9333904835}" type="presParOf" srcId="{5DCDBD3F-0D2D-4577-A9D5-DDD35437CEE3}" destId="{5EB2F522-7F00-4DBF-BA64-3F0F254B11D5}" srcOrd="0" destOrd="0" presId="urn:microsoft.com/office/officeart/2018/2/layout/IconCircleList"/>
    <dgm:cxn modelId="{DBCCA58E-013B-E842-B7F0-74C46A4490F5}" type="presParOf" srcId="{5EB2F522-7F00-4DBF-BA64-3F0F254B11D5}" destId="{450FED7C-A4EB-45A9-9EE8-5E77D06A1421}" srcOrd="0" destOrd="0" presId="urn:microsoft.com/office/officeart/2018/2/layout/IconCircleList"/>
    <dgm:cxn modelId="{97875DEF-B2D1-7C41-8DF3-3936CA4C8294}" type="presParOf" srcId="{450FED7C-A4EB-45A9-9EE8-5E77D06A1421}" destId="{D7191769-518C-496F-8F64-A3FFF1EE4DA2}" srcOrd="0" destOrd="0" presId="urn:microsoft.com/office/officeart/2018/2/layout/IconCircleList"/>
    <dgm:cxn modelId="{20C4B7E9-FF18-2244-B720-CE6B51E9FBB5}" type="presParOf" srcId="{450FED7C-A4EB-45A9-9EE8-5E77D06A1421}" destId="{95365C05-3E4B-4B7E-98D1-7A86CCC2A07B}" srcOrd="1" destOrd="0" presId="urn:microsoft.com/office/officeart/2018/2/layout/IconCircleList"/>
    <dgm:cxn modelId="{48C1EDE1-5B9A-6142-9937-C6084A3DA39C}" type="presParOf" srcId="{450FED7C-A4EB-45A9-9EE8-5E77D06A1421}" destId="{D14819C9-B3EC-46CA-A0EB-FA3128430DAF}" srcOrd="2" destOrd="0" presId="urn:microsoft.com/office/officeart/2018/2/layout/IconCircleList"/>
    <dgm:cxn modelId="{24002124-0E62-9142-8B31-7ACE75F6FFD4}" type="presParOf" srcId="{450FED7C-A4EB-45A9-9EE8-5E77D06A1421}" destId="{91FC5655-16EB-4415-B21B-52602C38297E}" srcOrd="3" destOrd="0" presId="urn:microsoft.com/office/officeart/2018/2/layout/IconCircleList"/>
    <dgm:cxn modelId="{DCCA5B69-0F6E-074E-9389-49A78B966A25}" type="presParOf" srcId="{5EB2F522-7F00-4DBF-BA64-3F0F254B11D5}" destId="{E74B68FA-5DBE-47FD-9969-CE5E5F59E824}" srcOrd="1" destOrd="0" presId="urn:microsoft.com/office/officeart/2018/2/layout/IconCircleList"/>
    <dgm:cxn modelId="{59991355-C516-5447-BB51-FD90B225111E}" type="presParOf" srcId="{5EB2F522-7F00-4DBF-BA64-3F0F254B11D5}" destId="{EA6C8FC4-A1E2-4B27-B4A4-CA97B20F4804}" srcOrd="2" destOrd="0" presId="urn:microsoft.com/office/officeart/2018/2/layout/IconCircleList"/>
    <dgm:cxn modelId="{D6FB49ED-B214-194E-B746-4E1AB3206723}" type="presParOf" srcId="{EA6C8FC4-A1E2-4B27-B4A4-CA97B20F4804}" destId="{0FAC2CD4-3219-48B5-A146-CEAC6A3E7871}" srcOrd="0" destOrd="0" presId="urn:microsoft.com/office/officeart/2018/2/layout/IconCircleList"/>
    <dgm:cxn modelId="{35040F2D-C923-4745-8C31-D6EC6C6A0C16}" type="presParOf" srcId="{EA6C8FC4-A1E2-4B27-B4A4-CA97B20F4804}" destId="{F7B142A3-C7F0-4C59-BFF1-5497E1B1CA76}" srcOrd="1" destOrd="0" presId="urn:microsoft.com/office/officeart/2018/2/layout/IconCircleList"/>
    <dgm:cxn modelId="{61FF4E5D-4AEC-A146-883A-F4EF347524A8}" type="presParOf" srcId="{EA6C8FC4-A1E2-4B27-B4A4-CA97B20F4804}" destId="{C0BCFD21-07F2-43E9-8E1D-848F43E9853E}" srcOrd="2" destOrd="0" presId="urn:microsoft.com/office/officeart/2018/2/layout/IconCircleList"/>
    <dgm:cxn modelId="{31315B67-E882-714F-A830-F35AD1EC71F8}" type="presParOf" srcId="{EA6C8FC4-A1E2-4B27-B4A4-CA97B20F4804}" destId="{E102C01A-D0E7-4621-BF52-7B70F1EE3765}" srcOrd="3" destOrd="0" presId="urn:microsoft.com/office/officeart/2018/2/layout/IconCircleList"/>
    <dgm:cxn modelId="{3F29E506-87A8-E643-BE47-FF5EF7D8F819}" type="presParOf" srcId="{5EB2F522-7F00-4DBF-BA64-3F0F254B11D5}" destId="{B6BF09DB-D6C9-40D4-A036-86C87B8693B3}" srcOrd="3" destOrd="0" presId="urn:microsoft.com/office/officeart/2018/2/layout/IconCircleList"/>
    <dgm:cxn modelId="{66C21C08-BD24-D949-8CEA-0740AF314457}" type="presParOf" srcId="{5EB2F522-7F00-4DBF-BA64-3F0F254B11D5}" destId="{B6A42539-C129-4DCE-8A7A-F740E383FDC9}" srcOrd="4" destOrd="0" presId="urn:microsoft.com/office/officeart/2018/2/layout/IconCircleList"/>
    <dgm:cxn modelId="{1D3F61FD-05BD-7243-B3BC-D7A41792F729}" type="presParOf" srcId="{B6A42539-C129-4DCE-8A7A-F740E383FDC9}" destId="{F94F78D3-6D0A-4D1C-A8E7-4F2C6B315EEB}" srcOrd="0" destOrd="0" presId="urn:microsoft.com/office/officeart/2018/2/layout/IconCircleList"/>
    <dgm:cxn modelId="{B36827EA-2D53-3147-B5B0-F39D6D0DC16F}" type="presParOf" srcId="{B6A42539-C129-4DCE-8A7A-F740E383FDC9}" destId="{8A05D101-FC39-4D33-B92B-9B831D88FB4F}" srcOrd="1" destOrd="0" presId="urn:microsoft.com/office/officeart/2018/2/layout/IconCircleList"/>
    <dgm:cxn modelId="{509C9920-1763-1B48-B4B1-9EEDA263612F}" type="presParOf" srcId="{B6A42539-C129-4DCE-8A7A-F740E383FDC9}" destId="{969A8FED-6ECA-4DBE-924B-760B4FBC122C}" srcOrd="2" destOrd="0" presId="urn:microsoft.com/office/officeart/2018/2/layout/IconCircleList"/>
    <dgm:cxn modelId="{7F3F0D77-77C0-3148-AF62-01DE1264D0B3}" type="presParOf" srcId="{B6A42539-C129-4DCE-8A7A-F740E383FDC9}" destId="{75084E8B-1CAA-4B34-B887-BCD4313B2797}" srcOrd="3" destOrd="0" presId="urn:microsoft.com/office/officeart/2018/2/layout/IconCircleList"/>
    <dgm:cxn modelId="{0CA7F02F-E615-2147-8DDB-71EF864B9F65}" type="presParOf" srcId="{5EB2F522-7F00-4DBF-BA64-3F0F254B11D5}" destId="{9591ED75-63F1-4B63-A83E-79740D9BD637}" srcOrd="5" destOrd="0" presId="urn:microsoft.com/office/officeart/2018/2/layout/IconCircleList"/>
    <dgm:cxn modelId="{BFD322D5-CD57-394A-BA2A-618B9B16AC64}" type="presParOf" srcId="{5EB2F522-7F00-4DBF-BA64-3F0F254B11D5}" destId="{6FDAD4B5-023D-458D-A615-E14FE506032B}" srcOrd="6" destOrd="0" presId="urn:microsoft.com/office/officeart/2018/2/layout/IconCircleList"/>
    <dgm:cxn modelId="{5B6403A3-CFAB-7A4B-A0DB-FA0260A7EAD4}" type="presParOf" srcId="{6FDAD4B5-023D-458D-A615-E14FE506032B}" destId="{23A5A6BA-97FF-4366-821A-FC3FE3B86F14}" srcOrd="0" destOrd="0" presId="urn:microsoft.com/office/officeart/2018/2/layout/IconCircleList"/>
    <dgm:cxn modelId="{8F82580B-6DD0-D948-914D-20D4E293F581}" type="presParOf" srcId="{6FDAD4B5-023D-458D-A615-E14FE506032B}" destId="{F302A10D-F4C4-4425-AD1F-AE7DBBFEC3B6}" srcOrd="1" destOrd="0" presId="urn:microsoft.com/office/officeart/2018/2/layout/IconCircleList"/>
    <dgm:cxn modelId="{08F7A881-DC11-D94F-A4C7-C7A7B58AE0C7}" type="presParOf" srcId="{6FDAD4B5-023D-458D-A615-E14FE506032B}" destId="{B216CE18-74BA-4F39-80B2-A9087185E96B}" srcOrd="2" destOrd="0" presId="urn:microsoft.com/office/officeart/2018/2/layout/IconCircleList"/>
    <dgm:cxn modelId="{58C0957B-2B35-5544-851C-93E9BEC89506}" type="presParOf" srcId="{6FDAD4B5-023D-458D-A615-E14FE506032B}" destId="{4BBFA14E-998C-4B79-93E6-73748971DC0F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44787C0-E403-46FB-A518-F1923D12CE6E}" type="doc">
      <dgm:prSet loTypeId="urn:microsoft.com/office/officeart/2005/8/layout/vList5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99259437-27BA-4FB1-990A-B4D1F2DB4FCD}">
      <dgm:prSet/>
      <dgm:spPr/>
      <dgm:t>
        <a:bodyPr/>
        <a:lstStyle/>
        <a:p>
          <a:r>
            <a:rPr lang="en-US" dirty="0"/>
            <a:t>Contact me at </a:t>
          </a:r>
          <a:r>
            <a:rPr lang="en-US" dirty="0">
              <a:hlinkClick xmlns:r="http://schemas.openxmlformats.org/officeDocument/2006/relationships" r:id="rId1"/>
            </a:rPr>
            <a:t>Jeremy.Obach@gmail.com</a:t>
          </a:r>
          <a:r>
            <a:rPr lang="en-US" dirty="0"/>
            <a:t> </a:t>
          </a:r>
        </a:p>
      </dgm:t>
    </dgm:pt>
    <dgm:pt modelId="{50B9ADC6-E584-46EB-BA90-4E9FA69CD349}" type="parTrans" cxnId="{85D77ACF-EC24-4C84-89FB-14CDAB40DFAC}">
      <dgm:prSet/>
      <dgm:spPr/>
      <dgm:t>
        <a:bodyPr/>
        <a:lstStyle/>
        <a:p>
          <a:endParaRPr lang="en-US"/>
        </a:p>
      </dgm:t>
    </dgm:pt>
    <dgm:pt modelId="{1DC1366F-F56C-426E-A235-4BD10C6D8122}" type="sibTrans" cxnId="{85D77ACF-EC24-4C84-89FB-14CDAB40DFAC}">
      <dgm:prSet/>
      <dgm:spPr/>
      <dgm:t>
        <a:bodyPr/>
        <a:lstStyle/>
        <a:p>
          <a:endParaRPr lang="en-US"/>
        </a:p>
      </dgm:t>
    </dgm:pt>
    <dgm:pt modelId="{1E77839F-DDAE-45A8-AA89-394A1319E2DA}">
      <dgm:prSet/>
      <dgm:spPr/>
      <dgm:t>
        <a:bodyPr/>
        <a:lstStyle/>
        <a:p>
          <a:r>
            <a:rPr lang="en-US" dirty="0"/>
            <a:t>or on LinkedIn – </a:t>
          </a:r>
        </a:p>
        <a:p>
          <a:r>
            <a:rPr lang="en-US" dirty="0">
              <a:hlinkClick xmlns:r="http://schemas.openxmlformats.org/officeDocument/2006/relationships" r:id="rId2"/>
            </a:rPr>
            <a:t>www.linkedin.com/in/jeremy-obach</a:t>
          </a:r>
          <a:endParaRPr lang="en-US" dirty="0"/>
        </a:p>
      </dgm:t>
    </dgm:pt>
    <dgm:pt modelId="{0DE278FA-7590-4D67-9459-F1608EF2B1A3}" type="parTrans" cxnId="{3AC23303-FF87-4896-A1D1-0ED007354189}">
      <dgm:prSet/>
      <dgm:spPr/>
      <dgm:t>
        <a:bodyPr/>
        <a:lstStyle/>
        <a:p>
          <a:endParaRPr lang="en-US"/>
        </a:p>
      </dgm:t>
    </dgm:pt>
    <dgm:pt modelId="{B9C6CEB6-D5DF-494D-B71B-075C6948EB70}" type="sibTrans" cxnId="{3AC23303-FF87-4896-A1D1-0ED007354189}">
      <dgm:prSet/>
      <dgm:spPr/>
      <dgm:t>
        <a:bodyPr/>
        <a:lstStyle/>
        <a:p>
          <a:endParaRPr lang="en-US"/>
        </a:p>
      </dgm:t>
    </dgm:pt>
    <dgm:pt modelId="{D76BD1EC-CFBB-4673-8CD9-D68B60854736}">
      <dgm:prSet/>
      <dgm:spPr/>
      <dgm:t>
        <a:bodyPr/>
        <a:lstStyle/>
        <a:p>
          <a:r>
            <a:rPr lang="en-US" dirty="0"/>
            <a:t>See the repository @</a:t>
          </a:r>
        </a:p>
        <a:p>
          <a:r>
            <a:rPr lang="en-US" dirty="0">
              <a:hlinkClick xmlns:r="http://schemas.openxmlformats.org/officeDocument/2006/relationships" r:id="rId3"/>
            </a:rPr>
            <a:t>https://</a:t>
          </a:r>
          <a:r>
            <a:rPr lang="en-US" dirty="0" err="1">
              <a:hlinkClick xmlns:r="http://schemas.openxmlformats.org/officeDocument/2006/relationships" r:id="rId3"/>
            </a:rPr>
            <a:t>github.com</a:t>
          </a:r>
          <a:r>
            <a:rPr lang="en-US" dirty="0">
              <a:hlinkClick xmlns:r="http://schemas.openxmlformats.org/officeDocument/2006/relationships" r:id="rId3"/>
            </a:rPr>
            <a:t>/</a:t>
          </a:r>
          <a:r>
            <a:rPr lang="en-US" dirty="0" err="1">
              <a:hlinkClick xmlns:r="http://schemas.openxmlformats.org/officeDocument/2006/relationships" r:id="rId3"/>
            </a:rPr>
            <a:t>jobachone</a:t>
          </a:r>
          <a:endParaRPr lang="en-US" dirty="0"/>
        </a:p>
      </dgm:t>
    </dgm:pt>
    <dgm:pt modelId="{95AA8E90-E4C0-4755-BFAF-223DDFF377DB}" type="parTrans" cxnId="{B8D65F92-A659-46A0-9CCF-D281783EBCE2}">
      <dgm:prSet/>
      <dgm:spPr/>
      <dgm:t>
        <a:bodyPr/>
        <a:lstStyle/>
        <a:p>
          <a:endParaRPr lang="en-US"/>
        </a:p>
      </dgm:t>
    </dgm:pt>
    <dgm:pt modelId="{4436075B-F7B9-4920-8F6B-8AEA07EC50DE}" type="sibTrans" cxnId="{B8D65F92-A659-46A0-9CCF-D281783EBCE2}">
      <dgm:prSet/>
      <dgm:spPr/>
      <dgm:t>
        <a:bodyPr/>
        <a:lstStyle/>
        <a:p>
          <a:endParaRPr lang="en-US"/>
        </a:p>
      </dgm:t>
    </dgm:pt>
    <dgm:pt modelId="{06597142-688F-A747-8588-3E7E3CD64203}" type="pres">
      <dgm:prSet presAssocID="{544787C0-E403-46FB-A518-F1923D12CE6E}" presName="Name0" presStyleCnt="0">
        <dgm:presLayoutVars>
          <dgm:dir/>
          <dgm:animLvl val="lvl"/>
          <dgm:resizeHandles val="exact"/>
        </dgm:presLayoutVars>
      </dgm:prSet>
      <dgm:spPr/>
    </dgm:pt>
    <dgm:pt modelId="{8653D0FC-2B5A-C444-94F5-1D4DC498F5CF}" type="pres">
      <dgm:prSet presAssocID="{99259437-27BA-4FB1-990A-B4D1F2DB4FCD}" presName="linNode" presStyleCnt="0"/>
      <dgm:spPr/>
    </dgm:pt>
    <dgm:pt modelId="{A841588B-A154-4545-BE03-44DCCA2BCADB}" type="pres">
      <dgm:prSet presAssocID="{99259437-27BA-4FB1-990A-B4D1F2DB4FCD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41695C63-674A-1649-A3B2-DAADFA46B353}" type="pres">
      <dgm:prSet presAssocID="{1DC1366F-F56C-426E-A235-4BD10C6D8122}" presName="sp" presStyleCnt="0"/>
      <dgm:spPr/>
    </dgm:pt>
    <dgm:pt modelId="{C25F1E5B-5AB3-984D-80EA-45AA0341255D}" type="pres">
      <dgm:prSet presAssocID="{1E77839F-DDAE-45A8-AA89-394A1319E2DA}" presName="linNode" presStyleCnt="0"/>
      <dgm:spPr/>
    </dgm:pt>
    <dgm:pt modelId="{06C5E312-0943-E546-B202-D00420BD3B7E}" type="pres">
      <dgm:prSet presAssocID="{1E77839F-DDAE-45A8-AA89-394A1319E2DA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54BAD9BD-91EA-3F44-8FF5-3DC48E5B8F78}" type="pres">
      <dgm:prSet presAssocID="{B9C6CEB6-D5DF-494D-B71B-075C6948EB70}" presName="sp" presStyleCnt="0"/>
      <dgm:spPr/>
    </dgm:pt>
    <dgm:pt modelId="{C70447CB-5E8C-5F4B-96F4-F6C4E321C3EA}" type="pres">
      <dgm:prSet presAssocID="{D76BD1EC-CFBB-4673-8CD9-D68B60854736}" presName="linNode" presStyleCnt="0"/>
      <dgm:spPr/>
    </dgm:pt>
    <dgm:pt modelId="{8B272F6F-EB45-E642-9A4B-EF8B7B97FEA5}" type="pres">
      <dgm:prSet presAssocID="{D76BD1EC-CFBB-4673-8CD9-D68B60854736}" presName="parentText" presStyleLbl="node1" presStyleIdx="2" presStyleCnt="3">
        <dgm:presLayoutVars>
          <dgm:chMax val="1"/>
          <dgm:bulletEnabled val="1"/>
        </dgm:presLayoutVars>
      </dgm:prSet>
      <dgm:spPr/>
    </dgm:pt>
  </dgm:ptLst>
  <dgm:cxnLst>
    <dgm:cxn modelId="{3AC23303-FF87-4896-A1D1-0ED007354189}" srcId="{544787C0-E403-46FB-A518-F1923D12CE6E}" destId="{1E77839F-DDAE-45A8-AA89-394A1319E2DA}" srcOrd="1" destOrd="0" parTransId="{0DE278FA-7590-4D67-9459-F1608EF2B1A3}" sibTransId="{B9C6CEB6-D5DF-494D-B71B-075C6948EB70}"/>
    <dgm:cxn modelId="{75DE3C35-1A21-AE4F-AF3A-E5B10CE6B509}" type="presOf" srcId="{544787C0-E403-46FB-A518-F1923D12CE6E}" destId="{06597142-688F-A747-8588-3E7E3CD64203}" srcOrd="0" destOrd="0" presId="urn:microsoft.com/office/officeart/2005/8/layout/vList5"/>
    <dgm:cxn modelId="{F7AA4D71-96F0-F443-B87D-C834AE10EBDE}" type="presOf" srcId="{1E77839F-DDAE-45A8-AA89-394A1319E2DA}" destId="{06C5E312-0943-E546-B202-D00420BD3B7E}" srcOrd="0" destOrd="0" presId="urn:microsoft.com/office/officeart/2005/8/layout/vList5"/>
    <dgm:cxn modelId="{AB6A027C-4064-994F-9A9E-B380805D87BD}" type="presOf" srcId="{D76BD1EC-CFBB-4673-8CD9-D68B60854736}" destId="{8B272F6F-EB45-E642-9A4B-EF8B7B97FEA5}" srcOrd="0" destOrd="0" presId="urn:microsoft.com/office/officeart/2005/8/layout/vList5"/>
    <dgm:cxn modelId="{B8D65F92-A659-46A0-9CCF-D281783EBCE2}" srcId="{544787C0-E403-46FB-A518-F1923D12CE6E}" destId="{D76BD1EC-CFBB-4673-8CD9-D68B60854736}" srcOrd="2" destOrd="0" parTransId="{95AA8E90-E4C0-4755-BFAF-223DDFF377DB}" sibTransId="{4436075B-F7B9-4920-8F6B-8AEA07EC50DE}"/>
    <dgm:cxn modelId="{85D77ACF-EC24-4C84-89FB-14CDAB40DFAC}" srcId="{544787C0-E403-46FB-A518-F1923D12CE6E}" destId="{99259437-27BA-4FB1-990A-B4D1F2DB4FCD}" srcOrd="0" destOrd="0" parTransId="{50B9ADC6-E584-46EB-BA90-4E9FA69CD349}" sibTransId="{1DC1366F-F56C-426E-A235-4BD10C6D8122}"/>
    <dgm:cxn modelId="{119D61D5-F89F-9144-895E-C6A988060328}" type="presOf" srcId="{99259437-27BA-4FB1-990A-B4D1F2DB4FCD}" destId="{A841588B-A154-4545-BE03-44DCCA2BCADB}" srcOrd="0" destOrd="0" presId="urn:microsoft.com/office/officeart/2005/8/layout/vList5"/>
    <dgm:cxn modelId="{66B53B55-7169-6043-9B94-EF3601CDF7D5}" type="presParOf" srcId="{06597142-688F-A747-8588-3E7E3CD64203}" destId="{8653D0FC-2B5A-C444-94F5-1D4DC498F5CF}" srcOrd="0" destOrd="0" presId="urn:microsoft.com/office/officeart/2005/8/layout/vList5"/>
    <dgm:cxn modelId="{9E2E46EA-D3C7-D949-B78E-49126B0CDEDD}" type="presParOf" srcId="{8653D0FC-2B5A-C444-94F5-1D4DC498F5CF}" destId="{A841588B-A154-4545-BE03-44DCCA2BCADB}" srcOrd="0" destOrd="0" presId="urn:microsoft.com/office/officeart/2005/8/layout/vList5"/>
    <dgm:cxn modelId="{7623760D-A8F6-A348-AE62-8135757D8D8F}" type="presParOf" srcId="{06597142-688F-A747-8588-3E7E3CD64203}" destId="{41695C63-674A-1649-A3B2-DAADFA46B353}" srcOrd="1" destOrd="0" presId="urn:microsoft.com/office/officeart/2005/8/layout/vList5"/>
    <dgm:cxn modelId="{BB1DC45B-ABD3-634F-B6B6-858EBE8AA20C}" type="presParOf" srcId="{06597142-688F-A747-8588-3E7E3CD64203}" destId="{C25F1E5B-5AB3-984D-80EA-45AA0341255D}" srcOrd="2" destOrd="0" presId="urn:microsoft.com/office/officeart/2005/8/layout/vList5"/>
    <dgm:cxn modelId="{7F38E7EA-19DE-9A47-92CE-64A2A32D10D2}" type="presParOf" srcId="{C25F1E5B-5AB3-984D-80EA-45AA0341255D}" destId="{06C5E312-0943-E546-B202-D00420BD3B7E}" srcOrd="0" destOrd="0" presId="urn:microsoft.com/office/officeart/2005/8/layout/vList5"/>
    <dgm:cxn modelId="{18006924-4276-A542-99AF-391D5D4944C9}" type="presParOf" srcId="{06597142-688F-A747-8588-3E7E3CD64203}" destId="{54BAD9BD-91EA-3F44-8FF5-3DC48E5B8F78}" srcOrd="3" destOrd="0" presId="urn:microsoft.com/office/officeart/2005/8/layout/vList5"/>
    <dgm:cxn modelId="{F028456E-DDD2-A94A-950B-FF67BADF19F5}" type="presParOf" srcId="{06597142-688F-A747-8588-3E7E3CD64203}" destId="{C70447CB-5E8C-5F4B-96F4-F6C4E321C3EA}" srcOrd="4" destOrd="0" presId="urn:microsoft.com/office/officeart/2005/8/layout/vList5"/>
    <dgm:cxn modelId="{C53E6CA1-6EE0-6541-896D-F83E0695FF81}" type="presParOf" srcId="{C70447CB-5E8C-5F4B-96F4-F6C4E321C3EA}" destId="{8B272F6F-EB45-E642-9A4B-EF8B7B97FEA5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191769-518C-496F-8F64-A3FFF1EE4DA2}">
      <dsp:nvSpPr>
        <dsp:cNvPr id="0" name=""/>
        <dsp:cNvSpPr/>
      </dsp:nvSpPr>
      <dsp:spPr>
        <a:xfrm>
          <a:off x="25092" y="1424263"/>
          <a:ext cx="885045" cy="885045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5365C05-3E4B-4B7E-98D1-7A86CCC2A07B}">
      <dsp:nvSpPr>
        <dsp:cNvPr id="0" name=""/>
        <dsp:cNvSpPr/>
      </dsp:nvSpPr>
      <dsp:spPr>
        <a:xfrm>
          <a:off x="210952" y="1610123"/>
          <a:ext cx="513326" cy="51332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FC5655-16EB-4415-B21B-52602C38297E}">
      <dsp:nvSpPr>
        <dsp:cNvPr id="0" name=""/>
        <dsp:cNvSpPr/>
      </dsp:nvSpPr>
      <dsp:spPr>
        <a:xfrm>
          <a:off x="1099791" y="1424263"/>
          <a:ext cx="2086179" cy="8850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Hypothesis – climate change is reducing pleasant days in EU</a:t>
          </a:r>
        </a:p>
      </dsp:txBody>
      <dsp:txXfrm>
        <a:off x="1099791" y="1424263"/>
        <a:ext cx="2086179" cy="885045"/>
      </dsp:txXfrm>
    </dsp:sp>
    <dsp:sp modelId="{0FAC2CD4-3219-48B5-A146-CEAC6A3E7871}">
      <dsp:nvSpPr>
        <dsp:cNvPr id="0" name=""/>
        <dsp:cNvSpPr/>
      </dsp:nvSpPr>
      <dsp:spPr>
        <a:xfrm>
          <a:off x="3549471" y="1424263"/>
          <a:ext cx="885045" cy="885045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7B142A3-C7F0-4C59-BFF1-5497E1B1CA76}">
      <dsp:nvSpPr>
        <dsp:cNvPr id="0" name=""/>
        <dsp:cNvSpPr/>
      </dsp:nvSpPr>
      <dsp:spPr>
        <a:xfrm>
          <a:off x="3735331" y="1610123"/>
          <a:ext cx="513326" cy="51332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102C01A-D0E7-4621-BF52-7B70F1EE3765}">
      <dsp:nvSpPr>
        <dsp:cNvPr id="0" name=""/>
        <dsp:cNvSpPr/>
      </dsp:nvSpPr>
      <dsp:spPr>
        <a:xfrm>
          <a:off x="4624170" y="1424263"/>
          <a:ext cx="2086179" cy="8850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Methods chosen – Artificial Neural Network primarily</a:t>
          </a:r>
        </a:p>
      </dsp:txBody>
      <dsp:txXfrm>
        <a:off x="4624170" y="1424263"/>
        <a:ext cx="2086179" cy="885045"/>
      </dsp:txXfrm>
    </dsp:sp>
    <dsp:sp modelId="{F94F78D3-6D0A-4D1C-A8E7-4F2C6B315EEB}">
      <dsp:nvSpPr>
        <dsp:cNvPr id="0" name=""/>
        <dsp:cNvSpPr/>
      </dsp:nvSpPr>
      <dsp:spPr>
        <a:xfrm>
          <a:off x="25092" y="3255292"/>
          <a:ext cx="885045" cy="885045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A05D101-FC39-4D33-B92B-9B831D88FB4F}">
      <dsp:nvSpPr>
        <dsp:cNvPr id="0" name=""/>
        <dsp:cNvSpPr/>
      </dsp:nvSpPr>
      <dsp:spPr>
        <a:xfrm>
          <a:off x="210952" y="3441151"/>
          <a:ext cx="513326" cy="51332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084E8B-1CAA-4B34-B887-BCD4313B2797}">
      <dsp:nvSpPr>
        <dsp:cNvPr id="0" name=""/>
        <dsp:cNvSpPr/>
      </dsp:nvSpPr>
      <dsp:spPr>
        <a:xfrm>
          <a:off x="1099791" y="3255292"/>
          <a:ext cx="2086179" cy="8850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Next Steps – refine model, test with real data</a:t>
          </a:r>
        </a:p>
      </dsp:txBody>
      <dsp:txXfrm>
        <a:off x="1099791" y="3255292"/>
        <a:ext cx="2086179" cy="885045"/>
      </dsp:txXfrm>
    </dsp:sp>
    <dsp:sp modelId="{23A5A6BA-97FF-4366-821A-FC3FE3B86F14}">
      <dsp:nvSpPr>
        <dsp:cNvPr id="0" name=""/>
        <dsp:cNvSpPr/>
      </dsp:nvSpPr>
      <dsp:spPr>
        <a:xfrm>
          <a:off x="3549471" y="3255292"/>
          <a:ext cx="885045" cy="885045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302A10D-F4C4-4425-AD1F-AE7DBBFEC3B6}">
      <dsp:nvSpPr>
        <dsp:cNvPr id="0" name=""/>
        <dsp:cNvSpPr/>
      </dsp:nvSpPr>
      <dsp:spPr>
        <a:xfrm>
          <a:off x="3735331" y="3441151"/>
          <a:ext cx="513326" cy="51332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BFA14E-998C-4B79-93E6-73748971DC0F}">
      <dsp:nvSpPr>
        <dsp:cNvPr id="0" name=""/>
        <dsp:cNvSpPr/>
      </dsp:nvSpPr>
      <dsp:spPr>
        <a:xfrm>
          <a:off x="4624170" y="3255292"/>
          <a:ext cx="2086179" cy="8850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Future Analysis –  Implement Unsupervised ML techniques</a:t>
          </a:r>
        </a:p>
      </dsp:txBody>
      <dsp:txXfrm>
        <a:off x="4624170" y="3255292"/>
        <a:ext cx="2086179" cy="88504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41588B-A154-4545-BE03-44DCCA2BCADB}">
      <dsp:nvSpPr>
        <dsp:cNvPr id="0" name=""/>
        <dsp:cNvSpPr/>
      </dsp:nvSpPr>
      <dsp:spPr>
        <a:xfrm>
          <a:off x="3364992" y="1884"/>
          <a:ext cx="3785616" cy="1243691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Contact me at </a:t>
          </a:r>
          <a:r>
            <a:rPr lang="en-US" sz="1700" kern="1200" dirty="0">
              <a:hlinkClick xmlns:r="http://schemas.openxmlformats.org/officeDocument/2006/relationships" r:id="rId1"/>
            </a:rPr>
            <a:t>Jeremy.Obach@gmail.com</a:t>
          </a:r>
          <a:r>
            <a:rPr lang="en-US" sz="1700" kern="1200" dirty="0"/>
            <a:t> </a:t>
          </a:r>
        </a:p>
      </dsp:txBody>
      <dsp:txXfrm>
        <a:off x="3425704" y="62596"/>
        <a:ext cx="3664192" cy="1122267"/>
      </dsp:txXfrm>
    </dsp:sp>
    <dsp:sp modelId="{06C5E312-0943-E546-B202-D00420BD3B7E}">
      <dsp:nvSpPr>
        <dsp:cNvPr id="0" name=""/>
        <dsp:cNvSpPr/>
      </dsp:nvSpPr>
      <dsp:spPr>
        <a:xfrm>
          <a:off x="3364992" y="1307760"/>
          <a:ext cx="3785616" cy="1243691"/>
        </a:xfrm>
        <a:prstGeom prst="roundRect">
          <a:avLst/>
        </a:prstGeom>
        <a:solidFill>
          <a:schemeClr val="accent5">
            <a:hueOff val="8704933"/>
            <a:satOff val="3846"/>
            <a:lumOff val="-421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or on LinkedIn – 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hlinkClick xmlns:r="http://schemas.openxmlformats.org/officeDocument/2006/relationships" r:id="rId2"/>
            </a:rPr>
            <a:t>www.linkedin.com/in/jeremy-obach</a:t>
          </a:r>
          <a:endParaRPr lang="en-US" sz="1700" kern="1200" dirty="0"/>
        </a:p>
      </dsp:txBody>
      <dsp:txXfrm>
        <a:off x="3425704" y="1368472"/>
        <a:ext cx="3664192" cy="1122267"/>
      </dsp:txXfrm>
    </dsp:sp>
    <dsp:sp modelId="{8B272F6F-EB45-E642-9A4B-EF8B7B97FEA5}">
      <dsp:nvSpPr>
        <dsp:cNvPr id="0" name=""/>
        <dsp:cNvSpPr/>
      </dsp:nvSpPr>
      <dsp:spPr>
        <a:xfrm>
          <a:off x="3364992" y="2613636"/>
          <a:ext cx="3785616" cy="1243691"/>
        </a:xfrm>
        <a:prstGeom prst="roundRect">
          <a:avLst/>
        </a:prstGeom>
        <a:solidFill>
          <a:schemeClr val="accent5">
            <a:hueOff val="17409866"/>
            <a:satOff val="7692"/>
            <a:lumOff val="-843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See the repository @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hlinkClick xmlns:r="http://schemas.openxmlformats.org/officeDocument/2006/relationships" r:id="rId3"/>
            </a:rPr>
            <a:t>https://</a:t>
          </a:r>
          <a:r>
            <a:rPr lang="en-US" sz="1700" kern="1200" dirty="0" err="1">
              <a:hlinkClick xmlns:r="http://schemas.openxmlformats.org/officeDocument/2006/relationships" r:id="rId3"/>
            </a:rPr>
            <a:t>github.com</a:t>
          </a:r>
          <a:r>
            <a:rPr lang="en-US" sz="1700" kern="1200" dirty="0">
              <a:hlinkClick xmlns:r="http://schemas.openxmlformats.org/officeDocument/2006/relationships" r:id="rId3"/>
            </a:rPr>
            <a:t>/</a:t>
          </a:r>
          <a:r>
            <a:rPr lang="en-US" sz="1700" kern="1200" dirty="0" err="1">
              <a:hlinkClick xmlns:r="http://schemas.openxmlformats.org/officeDocument/2006/relationships" r:id="rId3"/>
            </a:rPr>
            <a:t>jobachone</a:t>
          </a:r>
          <a:endParaRPr lang="en-US" sz="1700" kern="1200" dirty="0"/>
        </a:p>
      </dsp:txBody>
      <dsp:txXfrm>
        <a:off x="3425704" y="2674348"/>
        <a:ext cx="3664192" cy="112226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404012-2383-A649-8168-5848BF26B699}" type="datetimeFigureOut">
              <a:rPr lang="en-US" smtClean="0"/>
              <a:t>5/19/24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191242-486D-6B42-AC92-B43FB4AAAB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2628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Context - data analyst at a European nonprofit organization “ClimateWins”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191242-486D-6B42-AC92-B43FB4AAAB3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515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Confusion matrices. Notice decision tree is 100% accurate. This plus the tree model from last slid indicates massive overfit.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191242-486D-6B42-AC92-B43FB4AAAB3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3919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Hypotheses: </a:t>
            </a:r>
            <a:r>
              <a:rPr lang="en-US" sz="1200" dirty="0"/>
              <a:t>Ongoing climate change is reducing the number of “pleasant weather” days in Europe, year over year.** main one</a:t>
            </a:r>
          </a:p>
          <a:p>
            <a:r>
              <a:rPr lang="en-US" sz="1200" dirty="0"/>
              <a:t>Extreme weather events are increasing for coastal regions of Europe more than inland regions, year over year.</a:t>
            </a:r>
          </a:p>
          <a:p>
            <a:r>
              <a:rPr lang="en-US" sz="1200" dirty="0"/>
              <a:t>Weather stations in western Europe will observe a steeper decline in “pleasant weather” days than their counterparts in central and eastern Europe, year over year.</a:t>
            </a:r>
          </a:p>
          <a:p>
            <a:endParaRPr lang="en-US" sz="1200" dirty="0"/>
          </a:p>
          <a:p>
            <a:r>
              <a:rPr lang="en-US" sz="1200" dirty="0"/>
              <a:t>Methods Chosen - ANN</a:t>
            </a:r>
            <a:endParaRPr lang="en-US" dirty="0"/>
          </a:p>
          <a:p>
            <a:r>
              <a:rPr lang="en-US" dirty="0"/>
              <a:t>Next Steps – refine ANN model, project out with model and test for real world accuracy.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Future Analysis –implement Unsupervised ML techniques, random forest, more powerful Unsupervised models.</a:t>
            </a:r>
          </a:p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191242-486D-6B42-AC92-B43FB4AAAB3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1643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Note: each of these 3 are alternatives to one another</a:t>
            </a:r>
          </a:p>
          <a:p>
            <a:endParaRPr lang="en-US" dirty="0"/>
          </a:p>
          <a:p>
            <a:r>
              <a:rPr lang="en-US" dirty="0"/>
              <a:t>With our ML-trained model, we should be able to assess the validity of these hypotheses.</a:t>
            </a:r>
          </a:p>
          <a:p>
            <a:endParaRPr lang="en-US" dirty="0"/>
          </a:p>
          <a:p>
            <a:r>
              <a:rPr lang="en-US" dirty="0"/>
              <a:t>Developing a Hypothesis: 1. Ask. Question, 2. Prelim research, 3.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191242-486D-6B42-AC92-B43FB4AAAB3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6548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Different weather stations may have varying collection standards.</a:t>
            </a:r>
          </a:p>
          <a:p>
            <a:r>
              <a:rPr lang="en-US" dirty="0"/>
              <a:t>Can lead to bias.</a:t>
            </a:r>
          </a:p>
          <a:p>
            <a:endParaRPr lang="en-US" dirty="0"/>
          </a:p>
          <a:p>
            <a:r>
              <a:rPr lang="en-US" dirty="0"/>
              <a:t>**Have a </a:t>
            </a:r>
            <a:r>
              <a:rPr lang="en-US" dirty="0" err="1"/>
              <a:t>cloropleth</a:t>
            </a:r>
            <a:r>
              <a:rPr lang="en-US" dirty="0"/>
              <a:t> or dots on map to demonstrate weather station locations**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191242-486D-6B42-AC92-B43FB4AAAB3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4790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Expand into how bias could arise here, don’t assume they know about how Machine Learning works.</a:t>
            </a:r>
          </a:p>
          <a:p>
            <a:endParaRPr lang="en-US" dirty="0"/>
          </a:p>
          <a:p>
            <a:r>
              <a:rPr lang="en-US" dirty="0"/>
              <a:t>Criteria for pleasant </a:t>
            </a:r>
            <a:r>
              <a:rPr lang="en-US" dirty="0" err="1"/>
              <a:t>wx</a:t>
            </a:r>
            <a:r>
              <a:rPr lang="en-US" dirty="0"/>
              <a:t> set should be more transparent.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191242-486D-6B42-AC92-B43FB4AAAB3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0610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is gradient descent optimization -&gt; how do we find a ”goal”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191242-486D-6B42-AC92-B43FB4AAAB3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5406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Define a “solution”, training an algorithm to correctly evaluate a pleasant day.</a:t>
            </a:r>
          </a:p>
          <a:p>
            <a:endParaRPr lang="en-US" dirty="0"/>
          </a:p>
          <a:p>
            <a:r>
              <a:rPr lang="en-US" dirty="0"/>
              <a:t>ANN – trying to model how the brain works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191242-486D-6B42-AC92-B43FB4AAAB3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074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191242-486D-6B42-AC92-B43FB4AAAB3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5521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Confusion matrices. Notice decision tree is 100% accurate. This plus the tree model from last slid indicates massive overfit.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191242-486D-6B42-AC92-B43FB4AAAB3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0814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Confusion matrices. Notice decision tree is 100% accurate. This plus the tree model from last slid indicates massive overfit.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191242-486D-6B42-AC92-B43FB4AAAB3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094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E1A06-8754-4870-9E44-E39BADAD98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27F020-BBC3-49BB-91C2-5B2CBD64B3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7C0C22-EBDA-4130-87AE-CB28BC19B0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5/19/24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A419A8-07CA-4A4C-AEC2-C40D4D50A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FA7B86-E610-42EA-B4DC-C2F44778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A7BA06D-B3FF-4E91-8639-B4569AE3AA23}"/>
              </a:ext>
            </a:extLst>
          </p:cNvPr>
          <p:cNvSpPr/>
          <p:nvPr/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Arc 7">
            <a:extLst>
              <a:ext uri="{FF2B5EF4-FFF2-40B4-BE49-F238E27FC236}">
                <a16:creationId xmlns:a16="http://schemas.microsoft.com/office/drawing/2014/main" id="{2B30C86D-5A07-48BC-9C9D-6F9A2DB1E9E1}"/>
              </a:ext>
            </a:extLst>
          </p:cNvPr>
          <p:cNvSpPr/>
          <p:nvPr/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045120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6E5D1-6D19-4E7F-9B4E-42326B771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D2A06C-F91A-4ADC-9CD2-61F0A4D7EE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43AA9A-2280-4F63-8B3D-20742AE69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5/19/24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0D986B-E58E-43B6-8A80-FFA9D8F748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140D36-2E71-4F27-967F-7A3E4C6EE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C1609904-5327-4D2C-A445-B270A00F3B5F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0FC7BEC-08C5-4D95-9C84-B48BC8AD1C94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621249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81FEA3D-0C7F-45CD-B6A0-942F707B36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8B8A12-BCE6-4D03-A637-1DEC8924BE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9755-9FF4-428A-AEB7-1A64774667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5/19/24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141836-11E2-49FD-877D-53B74514A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D24C42-4B05-4EEF-BE14-29041EC9C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5BADDEB1-F604-408B-B02A-A2814606E6AF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8DF7987-332F-4D6C-81C3-990F39C76C96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022502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FF209-11EE-4A3F-9685-A155FECD0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7AF11-F208-4FDA-9E19-D6CA34721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8597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E82FA1-02B7-467E-9F16-D17814940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5/19/24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389247-FB8A-4494-859B-B3754B02A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CA5B62-3338-46A5-B381-A63B88CB0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3DA7759-3209-4FE2-96D1-4EEDD81E9EA0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1460DAD-8769-4C9F-9C8C-BB0443909D76}"/>
              </a:ext>
            </a:extLst>
          </p:cNvPr>
          <p:cNvSpPr/>
          <p:nvPr/>
        </p:nvSpPr>
        <p:spPr>
          <a:xfrm flipH="1">
            <a:off x="123536" y="5717905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559505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C0001-5D76-45A0-A9F4-7172BDDD5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1462C4-0E4B-4DB7-A8BF-FE55142760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A5F313-1240-47AE-A026-7F349292B5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5/19/24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448158-6132-4335-B8E1-F6A8963837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94C5B6-1598-48B4-9B3A-3078FDBE9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FEDBDD32-D3EE-4848-A112-BA814D4631CD}"/>
              </a:ext>
            </a:extLst>
          </p:cNvPr>
          <p:cNvSpPr/>
          <p:nvPr/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61350361-843C-49D0-BD6A-ECDBA3842BA0}"/>
              </a:ext>
            </a:extLst>
          </p:cNvPr>
          <p:cNvSpPr/>
          <p:nvPr/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09532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BFD05-2CB2-4A7E-89E7-57615BA82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532B8-D460-476D-816F-725E8D96C0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F7120F-70AF-4ED5-B364-3AA55C6B44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D8B65F-F709-469F-9961-4D01896CAA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5/19/24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81C6BC-B23D-48BC-AD44-654DDB8D0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00D60B-86A1-479D-BCE8-06D2C3DBC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B4EC5136-99DA-40B5-8F79-5C3A56D38BA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F8FB775-26C4-41BA-837C-4478D48D215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634473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2983E-E761-4429-9203-7FE8B2DB6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21E9B7-62BE-49BA-AC6B-55250D6627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41A3FD-B90A-4C31-BD6B-581F9E2E0E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0D1D55-B722-4968-B171-AF3B462DDA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1085A8-02C2-4E7F-935E-5AEECBAD19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A8A5018-8A77-40E8-B159-4894ECF22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5/19/24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D79441-8908-4461-9FDD-BCE638837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D29F7D-B101-4950-A2C0-F350FB26D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62D7398-9A79-4B24-9C7D-F0DEED57C70B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07F28CD-1873-4E36-A064-2D25E0A8501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049961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11BF3-02E8-4EB7-818E-652B82CF2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4D3190-B78C-42F1-9D62-F523886BB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5/19/24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381C40-F9FC-4D58-8508-F0632DF5A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01CBCC-4CC2-49BD-B155-01E0F4D79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C13EF9C-0B5A-4364-91AA-E5DD5B536E54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F674475-6327-490A-BD7F-084F5C07F2E4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451962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024287-C9B9-48AC-8E4D-A282DE2F4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5/19/24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34C9A2-75A7-4164-B3B8-E6A9D60BA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BE73CE-2859-4D49-A9EC-26AF3FBDF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AA5ED585-FEBB-4DAD-84C0-97BEE6C360C3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EF6AC352-A720-4DB3-87CA-A33B0607CA2F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605482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FC812-4DB6-4F98-9404-29C191D3B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F0855E-0CD6-47DD-B648-4C84C783D7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50082B-17D7-4D61-8AEB-81517D85D2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A70783-FF31-4C4E-9196-EB169B209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5/19/24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92E260-747D-40FD-A062-9DD5E6835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7E50A0-1E05-49C5-88C9-462677512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2C155C63-9F58-4422-B669-F9748628067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385DBA62-0EDB-47AA-86C7-90463BC9B308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597649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D7521-E43D-41D1-B458-26B20DC6D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2472CF2-2653-4B98-A416-D7A0A860EC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EF87F5-0B10-4AC7-9599-F088C5E796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A07CB7-0520-4D64-B76C-C31AC5578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5/19/24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EEB226-AD45-45DF-AAB5-5513AE732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E96AEB-9481-4CCE-B110-FEDD33483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BA9707F-7BCE-464F-BF45-E216527084EE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C589723-2CC8-49D1-B4E1-36FECED6A2D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225380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EC5685-19F1-49DA-ADE5-D5D32F165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FC0A4D-22A1-4554-B5DE-887974F4DF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9D5CDC-F2CE-410E-AD13-DDC235C71C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82EDB8D0-98ED-4B86-9D5F-E61ADC70144D}" type="datetimeFigureOut">
              <a:rPr lang="en-US" smtClean="0"/>
              <a:pPr/>
              <a:t>5/19/24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40CD45-794A-4BB0-A427-0CE61AEAF4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B3AB91-9588-4071-92D2-364F4A6ED0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4854181D-6920-4594-9A5D-6CE56DC9F8B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928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DCE1AED4-C7FF-4468-BF54-4470A0A3E2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Triangular abstract background">
            <a:extLst>
              <a:ext uri="{FF2B5EF4-FFF2-40B4-BE49-F238E27FC236}">
                <a16:creationId xmlns:a16="http://schemas.microsoft.com/office/drawing/2014/main" id="{74406868-46D0-C881-8E31-C6DCDCB771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09" r="-1" b="-1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BDE94FAB-AA60-43B4-A2C3-3A940B9A95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3" y="4530071"/>
            <a:ext cx="12191999" cy="2327926"/>
          </a:xfrm>
          <a:prstGeom prst="rect">
            <a:avLst/>
          </a:prstGeom>
          <a:gradFill flip="none" rotWithShape="1">
            <a:gsLst>
              <a:gs pos="44000">
                <a:schemeClr val="tx1">
                  <a:alpha val="40000"/>
                </a:schemeClr>
              </a:gs>
              <a:gs pos="100000">
                <a:schemeClr val="tx1">
                  <a:alpha val="70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7B0470-2BCC-A3E5-2F91-1DAA17B491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2476" y="3953737"/>
            <a:ext cx="9144000" cy="1152663"/>
          </a:xfrm>
        </p:spPr>
        <p:txBody>
          <a:bodyPr>
            <a:normAutofit fontScale="90000"/>
          </a:bodyPr>
          <a:lstStyle/>
          <a:p>
            <a:r>
              <a:rPr lang="en-US" sz="4100" dirty="0">
                <a:solidFill>
                  <a:schemeClr val="bg1"/>
                </a:solidFill>
              </a:rPr>
              <a:t>Understanding Climate Change </a:t>
            </a:r>
            <a:br>
              <a:rPr lang="en-US" sz="4100" dirty="0">
                <a:solidFill>
                  <a:schemeClr val="bg1"/>
                </a:solidFill>
              </a:rPr>
            </a:br>
            <a:r>
              <a:rPr lang="en-US" sz="4100" dirty="0">
                <a:solidFill>
                  <a:schemeClr val="bg1"/>
                </a:solidFill>
              </a:rPr>
              <a:t>with Machine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DE8C0D1-871F-3816-F6E6-D6806C6876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13793" y="5363751"/>
            <a:ext cx="9732579" cy="1152663"/>
          </a:xfrm>
        </p:spPr>
        <p:txBody>
          <a:bodyPr>
            <a:normAutofit fontScale="70000" lnSpcReduction="20000"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ML Models for </a:t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en-US" sz="2400" dirty="0">
                <a:solidFill>
                  <a:schemeClr val="bg1"/>
                </a:solidFill>
              </a:rPr>
              <a:t>Weather Prediction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Analysis by Jeremy Obach for ClimateWins</a:t>
            </a:r>
          </a:p>
          <a:p>
            <a:r>
              <a:rPr lang="en-US" dirty="0">
                <a:solidFill>
                  <a:schemeClr val="bg1"/>
                </a:solidFill>
              </a:rPr>
              <a:t>15 MAY 2024</a:t>
            </a:r>
          </a:p>
        </p:txBody>
      </p:sp>
    </p:spTree>
    <p:extLst>
      <p:ext uri="{BB962C8B-B14F-4D97-AF65-F5344CB8AC3E}">
        <p14:creationId xmlns:p14="http://schemas.microsoft.com/office/powerpoint/2010/main" val="1073874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95F3AD-5655-347E-177E-838E5B9AD4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Confusion Matrix comparison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29A423A-35C5-E6C6-FCF1-726286A2DAAE}"/>
              </a:ext>
            </a:extLst>
          </p:cNvPr>
          <p:cNvSpPr txBox="1">
            <a:spLocks/>
          </p:cNvSpPr>
          <p:nvPr/>
        </p:nvSpPr>
        <p:spPr>
          <a:xfrm>
            <a:off x="602673" y="1692768"/>
            <a:ext cx="3292366" cy="38597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Decision Tree – 0 misplaced days due to massive overfitting. Wouldn’t be able to apply insights to </a:t>
            </a:r>
            <a:r>
              <a:rPr lang="en-US" b="1" i="1" dirty="0"/>
              <a:t>new</a:t>
            </a:r>
            <a:r>
              <a:rPr lang="en-US" dirty="0"/>
              <a:t> data.</a:t>
            </a:r>
          </a:p>
        </p:txBody>
      </p:sp>
      <p:pic>
        <p:nvPicPr>
          <p:cNvPr id="7" name="Picture 6" descr="A screenshot of a chart&#10;&#10;Description automatically generated">
            <a:extLst>
              <a:ext uri="{FF2B5EF4-FFF2-40B4-BE49-F238E27FC236}">
                <a16:creationId xmlns:a16="http://schemas.microsoft.com/office/drawing/2014/main" id="{888F7C11-FFA9-9440-05CD-50CC4739FF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0566" y="1690688"/>
            <a:ext cx="7786131" cy="4768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7102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95F3AD-5655-347E-177E-838E5B9AD4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Confusion Matrix comparison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94FD50F2-61C1-6DE9-9B56-ABFC23841636}"/>
              </a:ext>
            </a:extLst>
          </p:cNvPr>
          <p:cNvSpPr txBox="1">
            <a:spLocks/>
          </p:cNvSpPr>
          <p:nvPr/>
        </p:nvSpPr>
        <p:spPr>
          <a:xfrm>
            <a:off x="642996" y="2021902"/>
            <a:ext cx="3292366" cy="38597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Artificial Neural Network – possible overfitting but not as prevalent as Decision Trees. </a:t>
            </a:r>
          </a:p>
          <a:p>
            <a:pPr lvl="1"/>
            <a:r>
              <a:rPr lang="en-US" dirty="0"/>
              <a:t>Balance of accuracy and applicability to new data</a:t>
            </a:r>
          </a:p>
        </p:txBody>
      </p:sp>
      <p:pic>
        <p:nvPicPr>
          <p:cNvPr id="5" name="Picture 4" descr="A screenshot of a chart&#10;&#10;Description automatically generated">
            <a:extLst>
              <a:ext uri="{FF2B5EF4-FFF2-40B4-BE49-F238E27FC236}">
                <a16:creationId xmlns:a16="http://schemas.microsoft.com/office/drawing/2014/main" id="{F69524AD-CE4D-8531-5BE7-BE02396E74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5717" y="1777072"/>
            <a:ext cx="7418330" cy="4564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5040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AE5A632B-B15A-489E-8337-BC0F40DBC2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Arc 34">
            <a:extLst>
              <a:ext uri="{FF2B5EF4-FFF2-40B4-BE49-F238E27FC236}">
                <a16:creationId xmlns:a16="http://schemas.microsoft.com/office/drawing/2014/main" id="{6E895C8D-1379-40B8-8B1B-B6F5AEAF0A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05262" y="859948"/>
            <a:ext cx="2987899" cy="2987899"/>
          </a:xfrm>
          <a:prstGeom prst="arc">
            <a:avLst>
              <a:gd name="adj1" fmla="val 14612914"/>
              <a:gd name="adj2" fmla="val 0"/>
            </a:avLst>
          </a:prstGeom>
          <a:ln w="127000" cap="rnd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A22F7C-6CF4-472D-51F5-CD50202D9B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3467"/>
            <a:ext cx="2951205" cy="5571066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Summary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651547D7-AD18-407B-A5F4-F8225B5DCF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5452" y="434266"/>
            <a:ext cx="7217701" cy="5922084"/>
          </a:xfrm>
          <a:prstGeom prst="roundRect">
            <a:avLst>
              <a:gd name="adj" fmla="val 3174"/>
            </a:avLst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6FA416F-BD66-878B-4489-C1B0B6300B3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99953381"/>
              </p:ext>
            </p:extLst>
          </p:nvPr>
        </p:nvGraphicFramePr>
        <p:xfrm>
          <a:off x="4763911" y="609600"/>
          <a:ext cx="6735443" cy="55646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8414336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7DA1F35B-C8F7-4A5A-9339-7DA4D785B3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Arc 24">
            <a:extLst>
              <a:ext uri="{FF2B5EF4-FFF2-40B4-BE49-F238E27FC236}">
                <a16:creationId xmlns:a16="http://schemas.microsoft.com/office/drawing/2014/main" id="{B2D4AD41-40DA-4A81-92F5-B6E3BA1ED8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746107">
            <a:off x="8175088" y="457951"/>
            <a:ext cx="2987899" cy="2987899"/>
          </a:xfrm>
          <a:prstGeom prst="arc">
            <a:avLst>
              <a:gd name="adj1" fmla="val 14612914"/>
              <a:gd name="adj2" fmla="val 0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C4603F-3106-1AE4-18AB-A9CD7A6223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/>
              <a:t>Questions? 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A9ADB8B-2910-115F-E21B-277D52A553E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47134082"/>
              </p:ext>
            </p:extLst>
          </p:nvPr>
        </p:nvGraphicFramePr>
        <p:xfrm>
          <a:off x="838200" y="1825625"/>
          <a:ext cx="10515600" cy="38592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299704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FB5B49-4236-0D96-DBA5-D7588A905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Objective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1BEEDD-14A7-C4DD-2545-E3983F6D82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r>
              <a:rPr lang="en-US" dirty="0"/>
              <a:t>Use Machine learning to help predict the consequences of climate change.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24473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AC6B390-BC59-4F1D-A0EE-D71A92F0A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B6C60D79-16F1-4C4B-B7E3-7634E7069C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19137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Graphic 6" descr="Snow">
            <a:extLst>
              <a:ext uri="{FF2B5EF4-FFF2-40B4-BE49-F238E27FC236}">
                <a16:creationId xmlns:a16="http://schemas.microsoft.com/office/drawing/2014/main" id="{41BFDEAE-0C1F-7A09-D060-3F4F4C0DD0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41053" y="953955"/>
            <a:ext cx="4777381" cy="4777381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sp>
        <p:nvSpPr>
          <p:cNvPr id="14" name="Arc 13">
            <a:extLst>
              <a:ext uri="{FF2B5EF4-FFF2-40B4-BE49-F238E27FC236}">
                <a16:creationId xmlns:a16="http://schemas.microsoft.com/office/drawing/2014/main" id="{426B127E-6498-4C77-9C9D-4553A5113B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02050" y="650160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DB1C55-1E9E-A7D3-E8BA-9EC0BE628F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79493"/>
            <a:ext cx="5257800" cy="1325563"/>
          </a:xfrm>
        </p:spPr>
        <p:txBody>
          <a:bodyPr>
            <a:normAutofit/>
          </a:bodyPr>
          <a:lstStyle/>
          <a:p>
            <a:r>
              <a:rPr lang="en-US" dirty="0"/>
              <a:t>Proposed Hypotheses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0FE8DC-99C4-C18D-7ACC-83C5D8BB6F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984443"/>
            <a:ext cx="5257800" cy="4192520"/>
          </a:xfrm>
        </p:spPr>
        <p:txBody>
          <a:bodyPr>
            <a:normAutofit/>
          </a:bodyPr>
          <a:lstStyle/>
          <a:p>
            <a:r>
              <a:rPr lang="en-US" sz="2000" dirty="0"/>
              <a:t>Ongoing climate change is reducing the number of “pleasant weather” days in Europe, year over year.</a:t>
            </a:r>
          </a:p>
          <a:p>
            <a:r>
              <a:rPr lang="en-US" sz="2000" dirty="0"/>
              <a:t>Extreme weather events are increasing for coastal regions of Europe more than inland regions, year over year.</a:t>
            </a:r>
          </a:p>
          <a:p>
            <a:r>
              <a:rPr lang="en-US" sz="2000" dirty="0"/>
              <a:t>Weather stations in western Europe will observe a steeper decline in “pleasant weather” days than their counterparts in central and eastern Europe, year over year.</a:t>
            </a:r>
          </a:p>
          <a:p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729359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460B0EFB-53ED-4F35-B05D-F658EA021C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 descr="A map of europe with red circles&#10;&#10;Description automatically generated">
            <a:extLst>
              <a:ext uri="{FF2B5EF4-FFF2-40B4-BE49-F238E27FC236}">
                <a16:creationId xmlns:a16="http://schemas.microsoft.com/office/drawing/2014/main" id="{EB707C01-99C1-2639-87B9-B39E1617D0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205" r="41960" b="1"/>
          <a:stretch/>
        </p:blipFill>
        <p:spPr>
          <a:xfrm>
            <a:off x="-7366" y="10"/>
            <a:ext cx="4855591" cy="6857990"/>
          </a:xfrm>
          <a:custGeom>
            <a:avLst/>
            <a:gdLst/>
            <a:ahLst/>
            <a:cxnLst/>
            <a:rect l="l" t="t" r="r" b="b"/>
            <a:pathLst>
              <a:path w="4636517" h="6858000">
                <a:moveTo>
                  <a:pt x="0" y="0"/>
                </a:moveTo>
                <a:lnTo>
                  <a:pt x="4636517" y="0"/>
                </a:lnTo>
                <a:lnTo>
                  <a:pt x="4636517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4" name="!!Arc">
            <a:extLst>
              <a:ext uri="{FF2B5EF4-FFF2-40B4-BE49-F238E27FC236}">
                <a16:creationId xmlns:a16="http://schemas.microsoft.com/office/drawing/2014/main" id="{835EF3DD-7D43-4A27-8967-A92FD8CC93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73531" y="407987"/>
            <a:ext cx="2987899" cy="2987899"/>
          </a:xfrm>
          <a:prstGeom prst="arc">
            <a:avLst>
              <a:gd name="adj1" fmla="val 16200000"/>
              <a:gd name="adj2" fmla="val 2563720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E824A1-3CF8-5299-9997-5AE48B0C39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7048" y="407987"/>
            <a:ext cx="5721484" cy="1325563"/>
          </a:xfrm>
        </p:spPr>
        <p:txBody>
          <a:bodyPr>
            <a:normAutofit/>
          </a:bodyPr>
          <a:lstStyle/>
          <a:p>
            <a:r>
              <a:rPr lang="en-US" dirty="0"/>
              <a:t>About the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FFB05F-8364-8C3E-D24E-C8C343394A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7048" y="1868487"/>
            <a:ext cx="5721484" cy="4351338"/>
          </a:xfrm>
        </p:spPr>
        <p:txBody>
          <a:bodyPr>
            <a:normAutofit/>
          </a:bodyPr>
          <a:lstStyle/>
          <a:p>
            <a:r>
              <a:rPr lang="en-US" sz="1500"/>
              <a:t>Weather observations from 18 different weather stations across Europe.</a:t>
            </a:r>
          </a:p>
          <a:p>
            <a:pPr lvl="1"/>
            <a:r>
              <a:rPr lang="en-US" sz="1500"/>
              <a:t>BASEL, BELGRADE, BUDAPEST, DEBILT, DUSSELDORF, GDANSK, HEATHROW, KASSEL, LJUBLJANA, MAASTRICHT, MADRID, MUNICH, OSLO, ROMA, STOCKHOLM, TOURS, VALENCIA </a:t>
            </a:r>
          </a:p>
          <a:p>
            <a:r>
              <a:rPr lang="en-US" sz="1500"/>
              <a:t>Observations measured daily</a:t>
            </a:r>
          </a:p>
          <a:p>
            <a:pPr lvl="1"/>
            <a:r>
              <a:rPr lang="en-US" sz="1500"/>
              <a:t>Cloud cover, wind speed, humidity, pressure, global radiation, precipitation, snow depth, sunshine, mean temperature, min temperature, max temperature</a:t>
            </a:r>
          </a:p>
          <a:p>
            <a:r>
              <a:rPr lang="en-US" sz="1500"/>
              <a:t>Collected by the </a:t>
            </a:r>
            <a:r>
              <a:rPr lang="en-US" sz="1500" i="1" u="sng"/>
              <a:t>European Climate Assessment and Data Set Project</a:t>
            </a:r>
          </a:p>
          <a:p>
            <a:pPr lvl="1"/>
            <a:endParaRPr lang="en-US" sz="1500"/>
          </a:p>
        </p:txBody>
      </p:sp>
    </p:spTree>
    <p:extLst>
      <p:ext uri="{BB962C8B-B14F-4D97-AF65-F5344CB8AC3E}">
        <p14:creationId xmlns:p14="http://schemas.microsoft.com/office/powerpoint/2010/main" val="9498496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837543A-6020-4505-A233-C9DB4BF740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70852F-7FA9-CB45-8283-D10C58CDBB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558489" cy="1325563"/>
          </a:xfrm>
        </p:spPr>
        <p:txBody>
          <a:bodyPr>
            <a:normAutofit/>
          </a:bodyPr>
          <a:lstStyle/>
          <a:p>
            <a:r>
              <a:rPr lang="en-US" dirty="0"/>
              <a:t>Training the model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35B16301-FB18-48BA-A6DD-C37CAF6F9A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D6DE69-571C-5E6F-708D-AD70F12C24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58489" cy="4351338"/>
          </a:xfrm>
        </p:spPr>
        <p:txBody>
          <a:bodyPr>
            <a:normAutofit/>
          </a:bodyPr>
          <a:lstStyle/>
          <a:p>
            <a:r>
              <a:rPr lang="en-US" dirty="0"/>
              <a:t>Additional dataset “</a:t>
            </a:r>
            <a:r>
              <a:rPr lang="en-US" dirty="0" err="1"/>
              <a:t>pleasant_wx</a:t>
            </a:r>
            <a:r>
              <a:rPr lang="en-US" dirty="0"/>
              <a:t>” used to train ML models on how to categorize days as unpleasant vs pleasant.</a:t>
            </a:r>
          </a:p>
          <a:p>
            <a:pPr lvl="1"/>
            <a:r>
              <a:rPr lang="en-US" dirty="0"/>
              <a:t>Criteria for its categorization worth investigation/scrutiny – determine bias.</a:t>
            </a:r>
          </a:p>
          <a:p>
            <a:pPr lvl="2"/>
            <a:r>
              <a:rPr lang="en-US" dirty="0"/>
              <a:t>Pleasant weather is ultimately subjective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3C0D90E-074A-4F52-9B11-B52BEF4BCB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2624479"/>
            <a:ext cx="812427" cy="812427"/>
          </a:xfrm>
          <a:prstGeom prst="ellipse">
            <a:avLst/>
          </a:prstGeom>
          <a:noFill/>
          <a:ln w="1270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Block Arc 13">
            <a:extLst>
              <a:ext uri="{FF2B5EF4-FFF2-40B4-BE49-F238E27FC236}">
                <a16:creationId xmlns:a16="http://schemas.microsoft.com/office/drawing/2014/main" id="{CABBD4C1-E6F8-46F6-8152-A8A97490B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912417" y="1218531"/>
            <a:ext cx="2387600" cy="2387600"/>
          </a:xfrm>
          <a:prstGeom prst="blockArc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83BA5EF5-1FE9-4BF9-83BB-269BCDDF61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0"/>
            <a:ext cx="2315251" cy="1550992"/>
          </a:xfrm>
          <a:custGeom>
            <a:avLst/>
            <a:gdLst>
              <a:gd name="connsiteX0" fmla="*/ 0 w 2315251"/>
              <a:gd name="connsiteY0" fmla="*/ 0 h 1550992"/>
              <a:gd name="connsiteX1" fmla="*/ 138700 w 2315251"/>
              <a:gd name="connsiteY1" fmla="*/ 0 h 1550992"/>
              <a:gd name="connsiteX2" fmla="*/ 138700 w 2315251"/>
              <a:gd name="connsiteY2" fmla="*/ 1361400 h 1550992"/>
              <a:gd name="connsiteX3" fmla="*/ 2107387 w 2315251"/>
              <a:gd name="connsiteY3" fmla="*/ 222673 h 1550992"/>
              <a:gd name="connsiteX4" fmla="*/ 1722420 w 2315251"/>
              <a:gd name="connsiteY4" fmla="*/ 0 h 1550992"/>
              <a:gd name="connsiteX5" fmla="*/ 1999436 w 2315251"/>
              <a:gd name="connsiteY5" fmla="*/ 0 h 1550992"/>
              <a:gd name="connsiteX6" fmla="*/ 2280549 w 2315251"/>
              <a:gd name="connsiteY6" fmla="*/ 162605 h 1550992"/>
              <a:gd name="connsiteX7" fmla="*/ 2305953 w 2315251"/>
              <a:gd name="connsiteY7" fmla="*/ 257336 h 1550992"/>
              <a:gd name="connsiteX8" fmla="*/ 2280549 w 2315251"/>
              <a:gd name="connsiteY8" fmla="*/ 282740 h 1550992"/>
              <a:gd name="connsiteX9" fmla="*/ 104026 w 2315251"/>
              <a:gd name="connsiteY9" fmla="*/ 1541710 h 1550992"/>
              <a:gd name="connsiteX10" fmla="*/ 69351 w 2315251"/>
              <a:gd name="connsiteY10" fmla="*/ 1550992 h 1550992"/>
              <a:gd name="connsiteX11" fmla="*/ 0 w 2315251"/>
              <a:gd name="connsiteY11" fmla="*/ 1481643 h 1550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15251" h="1550992">
                <a:moveTo>
                  <a:pt x="0" y="0"/>
                </a:moveTo>
                <a:lnTo>
                  <a:pt x="138700" y="0"/>
                </a:lnTo>
                <a:lnTo>
                  <a:pt x="138700" y="1361400"/>
                </a:lnTo>
                <a:lnTo>
                  <a:pt x="2107387" y="222673"/>
                </a:lnTo>
                <a:lnTo>
                  <a:pt x="1722420" y="0"/>
                </a:lnTo>
                <a:lnTo>
                  <a:pt x="1999436" y="0"/>
                </a:lnTo>
                <a:lnTo>
                  <a:pt x="2280549" y="162605"/>
                </a:lnTo>
                <a:cubicBezTo>
                  <a:pt x="2313720" y="181745"/>
                  <a:pt x="2325104" y="224155"/>
                  <a:pt x="2305953" y="257336"/>
                </a:cubicBezTo>
                <a:cubicBezTo>
                  <a:pt x="2299872" y="267889"/>
                  <a:pt x="2291101" y="276648"/>
                  <a:pt x="2280549" y="282740"/>
                </a:cubicBezTo>
                <a:lnTo>
                  <a:pt x="104026" y="1541710"/>
                </a:lnTo>
                <a:cubicBezTo>
                  <a:pt x="93484" y="1547802"/>
                  <a:pt x="81523" y="1551003"/>
                  <a:pt x="69351" y="1550992"/>
                </a:cubicBezTo>
                <a:cubicBezTo>
                  <a:pt x="31049" y="1550992"/>
                  <a:pt x="0" y="1519944"/>
                  <a:pt x="0" y="1481643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B3BCACB-5880-460B-9606-8C433A9AF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724638" y="1331572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88853921-7BC9-4BDE-ACAB-133C683C8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05550" y="4112081"/>
            <a:ext cx="1186451" cy="1771650"/>
          </a:xfrm>
          <a:custGeom>
            <a:avLst/>
            <a:gdLst>
              <a:gd name="connsiteX0" fmla="*/ 61913 w 1186451"/>
              <a:gd name="connsiteY0" fmla="*/ 0 h 1771650"/>
              <a:gd name="connsiteX1" fmla="*/ 1186451 w 1186451"/>
              <a:gd name="connsiteY1" fmla="*/ 0 h 1771650"/>
              <a:gd name="connsiteX2" fmla="*/ 1186451 w 1186451"/>
              <a:gd name="connsiteY2" fmla="*/ 123825 h 1771650"/>
              <a:gd name="connsiteX3" fmla="*/ 123825 w 1186451"/>
              <a:gd name="connsiteY3" fmla="*/ 123825 h 1771650"/>
              <a:gd name="connsiteX4" fmla="*/ 123825 w 1186451"/>
              <a:gd name="connsiteY4" fmla="*/ 1647825 h 1771650"/>
              <a:gd name="connsiteX5" fmla="*/ 1186451 w 1186451"/>
              <a:gd name="connsiteY5" fmla="*/ 1647825 h 1771650"/>
              <a:gd name="connsiteX6" fmla="*/ 1186451 w 1186451"/>
              <a:gd name="connsiteY6" fmla="*/ 1771650 h 1771650"/>
              <a:gd name="connsiteX7" fmla="*/ 61913 w 1186451"/>
              <a:gd name="connsiteY7" fmla="*/ 1771650 h 1771650"/>
              <a:gd name="connsiteX8" fmla="*/ 0 w 1186451"/>
              <a:gd name="connsiteY8" fmla="*/ 1709738 h 1771650"/>
              <a:gd name="connsiteX9" fmla="*/ 0 w 1186451"/>
              <a:gd name="connsiteY9" fmla="*/ 61913 h 1771650"/>
              <a:gd name="connsiteX10" fmla="*/ 61913 w 1186451"/>
              <a:gd name="connsiteY10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6451" h="1771650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Arc 21">
            <a:extLst>
              <a:ext uri="{FF2B5EF4-FFF2-40B4-BE49-F238E27FC236}">
                <a16:creationId xmlns:a16="http://schemas.microsoft.com/office/drawing/2014/main" id="{09192968-3AE7-4470-A61C-97294BB927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992895">
            <a:off x="6086940" y="4145122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3AB72E55-43E4-4356-BFE8-E2102CB0B5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4962670"/>
            <a:ext cx="2643352" cy="1895331"/>
          </a:xfrm>
          <a:custGeom>
            <a:avLst/>
            <a:gdLst>
              <a:gd name="connsiteX0" fmla="*/ 1321676 w 2643352"/>
              <a:gd name="connsiteY0" fmla="*/ 0 h 1895331"/>
              <a:gd name="connsiteX1" fmla="*/ 2643352 w 2643352"/>
              <a:gd name="connsiteY1" fmla="*/ 1321676 h 1895331"/>
              <a:gd name="connsiteX2" fmla="*/ 2539488 w 2643352"/>
              <a:gd name="connsiteY2" fmla="*/ 1836132 h 1895331"/>
              <a:gd name="connsiteX3" fmla="*/ 2510970 w 2643352"/>
              <a:gd name="connsiteY3" fmla="*/ 1895331 h 1895331"/>
              <a:gd name="connsiteX4" fmla="*/ 132382 w 2643352"/>
              <a:gd name="connsiteY4" fmla="*/ 1895331 h 1895331"/>
              <a:gd name="connsiteX5" fmla="*/ 103864 w 2643352"/>
              <a:gd name="connsiteY5" fmla="*/ 1836132 h 1895331"/>
              <a:gd name="connsiteX6" fmla="*/ 0 w 2643352"/>
              <a:gd name="connsiteY6" fmla="*/ 1321676 h 1895331"/>
              <a:gd name="connsiteX7" fmla="*/ 1321676 w 2643352"/>
              <a:gd name="connsiteY7" fmla="*/ 0 h 1895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43352" h="1895331">
                <a:moveTo>
                  <a:pt x="1321676" y="0"/>
                </a:moveTo>
                <a:cubicBezTo>
                  <a:pt x="2051617" y="0"/>
                  <a:pt x="2643352" y="591735"/>
                  <a:pt x="2643352" y="1321676"/>
                </a:cubicBezTo>
                <a:cubicBezTo>
                  <a:pt x="2643352" y="1504161"/>
                  <a:pt x="2606369" y="1678009"/>
                  <a:pt x="2539488" y="1836132"/>
                </a:cubicBezTo>
                <a:lnTo>
                  <a:pt x="2510970" y="1895331"/>
                </a:lnTo>
                <a:lnTo>
                  <a:pt x="132382" y="1895331"/>
                </a:lnTo>
                <a:lnTo>
                  <a:pt x="103864" y="1836132"/>
                </a:lnTo>
                <a:cubicBezTo>
                  <a:pt x="36984" y="1678009"/>
                  <a:pt x="0" y="1504161"/>
                  <a:pt x="0" y="1321676"/>
                </a:cubicBezTo>
                <a:cubicBezTo>
                  <a:pt x="0" y="591735"/>
                  <a:pt x="591735" y="0"/>
                  <a:pt x="132167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305879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D2B783EE-0239-4717-BBEA-8C9EAC61C8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E91F4D-BCED-C6A9-E709-3EBBF36A65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7075"/>
            <a:ext cx="5120561" cy="1325563"/>
          </a:xfrm>
        </p:spPr>
        <p:txBody>
          <a:bodyPr>
            <a:normAutofit/>
          </a:bodyPr>
          <a:lstStyle/>
          <a:p>
            <a:r>
              <a:rPr lang="en-US" dirty="0"/>
              <a:t>Gradient-Descent Optimization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EC34B0-67E7-5E6A-9F25-F1A19EE6C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17233" cy="466530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Used to determine the features of the dataset;</a:t>
            </a:r>
          </a:p>
          <a:p>
            <a:pPr lvl="1"/>
            <a:r>
              <a:rPr lang="en-US" dirty="0"/>
              <a:t>Minimums and Maximums</a:t>
            </a:r>
          </a:p>
          <a:p>
            <a:pPr lvl="1"/>
            <a:r>
              <a:rPr lang="en-US" dirty="0"/>
              <a:t>Local and Global</a:t>
            </a:r>
          </a:p>
          <a:p>
            <a:r>
              <a:rPr lang="en-US" dirty="0"/>
              <a:t>Investigated city/year combinations:</a:t>
            </a:r>
          </a:p>
          <a:p>
            <a:pPr lvl="2"/>
            <a:r>
              <a:rPr lang="en-US" dirty="0" err="1"/>
              <a:t>Ljubliana</a:t>
            </a:r>
            <a:r>
              <a:rPr lang="en-US" dirty="0"/>
              <a:t> 1974</a:t>
            </a:r>
          </a:p>
          <a:p>
            <a:pPr lvl="2"/>
            <a:r>
              <a:rPr lang="en-US" dirty="0"/>
              <a:t>Budapest 1989</a:t>
            </a:r>
          </a:p>
          <a:p>
            <a:pPr lvl="2"/>
            <a:r>
              <a:rPr lang="en-US" dirty="0"/>
              <a:t>Madrid 2000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7B99495-F43F-4D80-A44F-2CB4764EB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20569" y="1364732"/>
            <a:ext cx="947488" cy="92178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Arc 26">
            <a:extLst>
              <a:ext uri="{FF2B5EF4-FFF2-40B4-BE49-F238E27FC236}">
                <a16:creationId xmlns:a16="http://schemas.microsoft.com/office/drawing/2014/main" id="{70BEB1E7-2F88-40BC-B73D-42E5B6F80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4759070" flipV="1">
            <a:off x="6034138" y="-673140"/>
            <a:ext cx="4021193" cy="4021193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A screen shot of a graph&#10;&#10;Description automatically generated">
            <a:extLst>
              <a:ext uri="{FF2B5EF4-FFF2-40B4-BE49-F238E27FC236}">
                <a16:creationId xmlns:a16="http://schemas.microsoft.com/office/drawing/2014/main" id="{C7DA9DF0-F79B-B0FB-23D7-E8874B0971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232" b="4"/>
          <a:stretch/>
        </p:blipFill>
        <p:spPr>
          <a:xfrm>
            <a:off x="6464648" y="321669"/>
            <a:ext cx="3519312" cy="3007909"/>
          </a:xfrm>
          <a:custGeom>
            <a:avLst/>
            <a:gdLst/>
            <a:ahLst/>
            <a:cxnLst/>
            <a:rect l="l" t="t" r="r" b="b"/>
            <a:pathLst>
              <a:path w="3519312" h="3007909">
                <a:moveTo>
                  <a:pt x="519780" y="0"/>
                </a:moveTo>
                <a:lnTo>
                  <a:pt x="2999532" y="0"/>
                </a:lnTo>
                <a:lnTo>
                  <a:pt x="3003921" y="3989"/>
                </a:lnTo>
                <a:cubicBezTo>
                  <a:pt x="3322356" y="322424"/>
                  <a:pt x="3519312" y="762338"/>
                  <a:pt x="3519312" y="1248253"/>
                </a:cubicBezTo>
                <a:cubicBezTo>
                  <a:pt x="3519312" y="2220084"/>
                  <a:pt x="2731487" y="3007909"/>
                  <a:pt x="1759656" y="3007909"/>
                </a:cubicBezTo>
                <a:cubicBezTo>
                  <a:pt x="787826" y="3007909"/>
                  <a:pt x="0" y="2220084"/>
                  <a:pt x="0" y="1248253"/>
                </a:cubicBezTo>
                <a:cubicBezTo>
                  <a:pt x="0" y="762338"/>
                  <a:pt x="196957" y="322424"/>
                  <a:pt x="515392" y="3989"/>
                </a:cubicBezTo>
                <a:close/>
              </a:path>
            </a:pathLst>
          </a:custGeom>
        </p:spPr>
      </p:pic>
      <p:pic>
        <p:nvPicPr>
          <p:cNvPr id="11" name="Picture 10" descr="A graph of a function&#10;&#10;Description automatically generated with medium confidence">
            <a:extLst>
              <a:ext uri="{FF2B5EF4-FFF2-40B4-BE49-F238E27FC236}">
                <a16:creationId xmlns:a16="http://schemas.microsoft.com/office/drawing/2014/main" id="{5766D8BC-C9D0-8C9B-FBC6-BDA218D0AF8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348" r="2506" b="2"/>
          <a:stretch/>
        </p:blipFill>
        <p:spPr>
          <a:xfrm>
            <a:off x="7901259" y="2727729"/>
            <a:ext cx="4290741" cy="4130271"/>
          </a:xfrm>
          <a:custGeom>
            <a:avLst/>
            <a:gdLst/>
            <a:ahLst/>
            <a:cxnLst/>
            <a:rect l="l" t="t" r="r" b="b"/>
            <a:pathLst>
              <a:path w="4290741" h="4130271">
                <a:moveTo>
                  <a:pt x="2503809" y="0"/>
                </a:moveTo>
                <a:cubicBezTo>
                  <a:pt x="3157405" y="0"/>
                  <a:pt x="3752509" y="250434"/>
                  <a:pt x="4198398" y="660580"/>
                </a:cubicBezTo>
                <a:lnTo>
                  <a:pt x="4290741" y="751286"/>
                </a:lnTo>
                <a:lnTo>
                  <a:pt x="4290741" y="4130271"/>
                </a:lnTo>
                <a:lnTo>
                  <a:pt x="604508" y="4130271"/>
                </a:lnTo>
                <a:lnTo>
                  <a:pt x="461940" y="3953232"/>
                </a:lnTo>
                <a:cubicBezTo>
                  <a:pt x="171051" y="3544183"/>
                  <a:pt x="0" y="3043971"/>
                  <a:pt x="0" y="2503809"/>
                </a:cubicBezTo>
                <a:cubicBezTo>
                  <a:pt x="0" y="1120992"/>
                  <a:pt x="1120992" y="0"/>
                  <a:pt x="2503809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2655087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95F3AD-5655-347E-177E-838E5B9AD4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 ML models used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32E2CC-D257-249D-69C2-1F3EC34326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90688"/>
            <a:ext cx="3292366" cy="3859742"/>
          </a:xfrm>
        </p:spPr>
        <p:txBody>
          <a:bodyPr/>
          <a:lstStyle/>
          <a:p>
            <a:r>
              <a:rPr lang="en-US" dirty="0"/>
              <a:t>K – Nearest Neighbors – algorithm that classifies datapoints based on the classification of a given number of nearby points.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29A423A-35C5-E6C6-FCF1-726286A2DAAE}"/>
              </a:ext>
            </a:extLst>
          </p:cNvPr>
          <p:cNvSpPr txBox="1">
            <a:spLocks/>
          </p:cNvSpPr>
          <p:nvPr/>
        </p:nvSpPr>
        <p:spPr>
          <a:xfrm>
            <a:off x="4449817" y="1690688"/>
            <a:ext cx="3292366" cy="38597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Decision Tree - a list of forking branches that lead to an eventual classification.</a:t>
            </a:r>
          </a:p>
          <a:p>
            <a:pPr lvl="1"/>
            <a:r>
              <a:rPr lang="en-US" dirty="0"/>
              <a:t>Each decision narrows down a solution by asking for more and more specific information.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94FD50F2-61C1-6DE9-9B56-ABFC23841636}"/>
              </a:ext>
            </a:extLst>
          </p:cNvPr>
          <p:cNvSpPr txBox="1">
            <a:spLocks/>
          </p:cNvSpPr>
          <p:nvPr/>
        </p:nvSpPr>
        <p:spPr>
          <a:xfrm>
            <a:off x="8061435" y="1692768"/>
            <a:ext cx="3292366" cy="38597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Artificial Neural Network – combination on inputs, nodes of hidden layers, and outputs.</a:t>
            </a:r>
          </a:p>
          <a:p>
            <a:pPr lvl="1"/>
            <a:r>
              <a:rPr lang="en-US" dirty="0"/>
              <a:t>Arguably the most sophisticated of the three.</a:t>
            </a:r>
          </a:p>
        </p:txBody>
      </p:sp>
    </p:spTree>
    <p:extLst>
      <p:ext uri="{BB962C8B-B14F-4D97-AF65-F5344CB8AC3E}">
        <p14:creationId xmlns:p14="http://schemas.microsoft.com/office/powerpoint/2010/main" val="35921375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95F3AD-5655-347E-177E-838E5B9AD4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 ML models used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32E2CC-D257-249D-69C2-1F3EC34326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90688"/>
            <a:ext cx="3292366" cy="3859742"/>
          </a:xfrm>
        </p:spPr>
        <p:txBody>
          <a:bodyPr/>
          <a:lstStyle/>
          <a:p>
            <a:r>
              <a:rPr lang="en-US" dirty="0"/>
              <a:t>K – Nearest Neighbors ❌</a:t>
            </a:r>
          </a:p>
          <a:p>
            <a:pPr lvl="1"/>
            <a:r>
              <a:rPr lang="en-US" dirty="0"/>
              <a:t>Test Accuracy below 50%</a:t>
            </a:r>
          </a:p>
          <a:p>
            <a:pPr lvl="1"/>
            <a:r>
              <a:rPr lang="en-US" dirty="0"/>
              <a:t>Train Accuracy below 60% at 2 neighbors</a:t>
            </a:r>
          </a:p>
          <a:p>
            <a:pPr lvl="1"/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29A423A-35C5-E6C6-FCF1-726286A2DAAE}"/>
              </a:ext>
            </a:extLst>
          </p:cNvPr>
          <p:cNvSpPr txBox="1">
            <a:spLocks/>
          </p:cNvSpPr>
          <p:nvPr/>
        </p:nvSpPr>
        <p:spPr>
          <a:xfrm>
            <a:off x="4449817" y="1690688"/>
            <a:ext cx="3292366" cy="38597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Decision Tree ❌</a:t>
            </a:r>
          </a:p>
          <a:p>
            <a:pPr lvl="1"/>
            <a:r>
              <a:rPr lang="en-US" dirty="0"/>
              <a:t>Overfitting</a:t>
            </a:r>
          </a:p>
          <a:p>
            <a:pPr lvl="1"/>
            <a:r>
              <a:rPr lang="en-US" dirty="0"/>
              <a:t>Needs massive pruning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94FD50F2-61C1-6DE9-9B56-ABFC23841636}"/>
              </a:ext>
            </a:extLst>
          </p:cNvPr>
          <p:cNvSpPr txBox="1">
            <a:spLocks/>
          </p:cNvSpPr>
          <p:nvPr/>
        </p:nvSpPr>
        <p:spPr>
          <a:xfrm>
            <a:off x="8061434" y="1692768"/>
            <a:ext cx="3499945" cy="38597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Artificial Neural Network ✅</a:t>
            </a:r>
          </a:p>
          <a:p>
            <a:pPr lvl="1"/>
            <a:r>
              <a:rPr lang="en-US" dirty="0"/>
              <a:t>Utilized 3 hidden layers (100,50,25 nodes) with 1000 iterations.</a:t>
            </a:r>
          </a:p>
          <a:p>
            <a:pPr lvl="1"/>
            <a:r>
              <a:rPr lang="en-US" dirty="0"/>
              <a:t>Yielded 88% train accuracy, 60% test accuracy. </a:t>
            </a:r>
          </a:p>
        </p:txBody>
      </p:sp>
      <p:pic>
        <p:nvPicPr>
          <p:cNvPr id="5" name="Picture 4" descr="A white and black line pattern&#10;&#10;Description automatically generated with medium confidence">
            <a:extLst>
              <a:ext uri="{FF2B5EF4-FFF2-40B4-BE49-F238E27FC236}">
                <a16:creationId xmlns:a16="http://schemas.microsoft.com/office/drawing/2014/main" id="{FD60918D-779F-3354-2355-77E37A5558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9816" y="3301478"/>
            <a:ext cx="3368657" cy="3269211"/>
          </a:xfrm>
          <a:prstGeom prst="rect">
            <a:avLst/>
          </a:prstGeom>
        </p:spPr>
      </p:pic>
      <p:pic>
        <p:nvPicPr>
          <p:cNvPr id="7" name="Picture 6" descr="A graph of a number of neighbors&#10;&#10;Description automatically generated">
            <a:extLst>
              <a:ext uri="{FF2B5EF4-FFF2-40B4-BE49-F238E27FC236}">
                <a16:creationId xmlns:a16="http://schemas.microsoft.com/office/drawing/2014/main" id="{C42D24EF-2C05-8DDF-030C-C34093A419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947" y="4037543"/>
            <a:ext cx="3549033" cy="2705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1177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95F3AD-5655-347E-177E-838E5B9AD4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Confusion Matrix comparison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32E2CC-D257-249D-69C2-1F3EC34326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233" y="1690688"/>
            <a:ext cx="3292366" cy="3859742"/>
          </a:xfrm>
        </p:spPr>
        <p:txBody>
          <a:bodyPr/>
          <a:lstStyle/>
          <a:p>
            <a:r>
              <a:rPr lang="en-US" dirty="0"/>
              <a:t>K – Nearest  Neighbors – decent but not highly accurate.</a:t>
            </a:r>
          </a:p>
        </p:txBody>
      </p:sp>
      <p:pic>
        <p:nvPicPr>
          <p:cNvPr id="9" name="Picture 8" descr="A screenshot of a chart&#10;&#10;Description automatically generated">
            <a:extLst>
              <a:ext uri="{FF2B5EF4-FFF2-40B4-BE49-F238E27FC236}">
                <a16:creationId xmlns:a16="http://schemas.microsoft.com/office/drawing/2014/main" id="{F9BC0F8E-D510-ADC5-D6B2-8BCB8D84B3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599" y="1333251"/>
            <a:ext cx="8385115" cy="5159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494016"/>
      </p:ext>
    </p:extLst>
  </p:cSld>
  <p:clrMapOvr>
    <a:masterClrMapping/>
  </p:clrMapOvr>
</p:sld>
</file>

<file path=ppt/theme/theme1.xml><?xml version="1.0" encoding="utf-8"?>
<a:theme xmlns:a="http://schemas.openxmlformats.org/drawingml/2006/main" name="ShapesVTI">
  <a:themeElements>
    <a:clrScheme name="Office">
      <a:dk1>
        <a:srgbClr val="000000"/>
      </a:dk1>
      <a:lt1>
        <a:srgbClr val="FFFFFF"/>
      </a:lt1>
      <a:dk2>
        <a:srgbClr val="262626"/>
      </a:dk2>
      <a:lt2>
        <a:srgbClr val="FFFFFF"/>
      </a:lt2>
      <a:accent1>
        <a:srgbClr val="F5A700"/>
      </a:accent1>
      <a:accent2>
        <a:srgbClr val="00A5AB"/>
      </a:accent2>
      <a:accent3>
        <a:srgbClr val="09963B"/>
      </a:accent3>
      <a:accent4>
        <a:srgbClr val="E64823"/>
      </a:accent4>
      <a:accent5>
        <a:srgbClr val="9C6A6A"/>
      </a:accent5>
      <a:accent6>
        <a:srgbClr val="824F8C"/>
      </a:accent6>
      <a:hlink>
        <a:srgbClr val="2998E3"/>
      </a:hlink>
      <a:folHlink>
        <a:srgbClr val="7F723D"/>
      </a:folHlink>
    </a:clrScheme>
    <a:fontScheme name="Festival">
      <a:majorFont>
        <a:latin typeface="Century Gothic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hapesVTI" id="{C78D20FD-A872-4243-8597-B534C62538FF}" vid="{7CAFCCF9-7834-41D6-B6AB-7D225A18A4E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3038</TotalTime>
  <Words>876</Words>
  <Application>Microsoft Macintosh PowerPoint</Application>
  <PresentationFormat>Widescreen</PresentationFormat>
  <Paragraphs>102</Paragraphs>
  <Slides>13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Aptos</vt:lpstr>
      <vt:lpstr>Arial</vt:lpstr>
      <vt:lpstr>Calibri</vt:lpstr>
      <vt:lpstr>Century Gothic</vt:lpstr>
      <vt:lpstr>ShapesVTI</vt:lpstr>
      <vt:lpstr>Understanding Climate Change  with Machine Learning</vt:lpstr>
      <vt:lpstr>Objective</vt:lpstr>
      <vt:lpstr>Proposed Hypotheses</vt:lpstr>
      <vt:lpstr>About the Data</vt:lpstr>
      <vt:lpstr>Training the model</vt:lpstr>
      <vt:lpstr>Gradient-Descent Optimization</vt:lpstr>
      <vt:lpstr>Supervised Learning ML models used</vt:lpstr>
      <vt:lpstr>Supervised Learning ML models used</vt:lpstr>
      <vt:lpstr>Confusion Matrix comparison</vt:lpstr>
      <vt:lpstr>Confusion Matrix comparison</vt:lpstr>
      <vt:lpstr>Confusion Matrix comparison</vt:lpstr>
      <vt:lpstr>Summary</vt:lpstr>
      <vt:lpstr>Questions?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Jeremy Obach</dc:creator>
  <cp:lastModifiedBy>Jeremy Obach</cp:lastModifiedBy>
  <cp:revision>3</cp:revision>
  <dcterms:created xsi:type="dcterms:W3CDTF">2024-05-15T13:21:57Z</dcterms:created>
  <dcterms:modified xsi:type="dcterms:W3CDTF">2024-05-20T14:28:43Z</dcterms:modified>
</cp:coreProperties>
</file>